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257" r:id="rId2"/>
    <p:sldId id="259" r:id="rId3"/>
    <p:sldId id="262" r:id="rId4"/>
    <p:sldId id="263" r:id="rId5"/>
    <p:sldId id="266" r:id="rId6"/>
    <p:sldId id="265" r:id="rId7"/>
    <p:sldId id="267" r:id="rId8"/>
    <p:sldId id="271" r:id="rId9"/>
    <p:sldId id="277" r:id="rId10"/>
    <p:sldId id="279" r:id="rId11"/>
    <p:sldId id="270" r:id="rId12"/>
    <p:sldId id="272" r:id="rId13"/>
    <p:sldId id="274" r:id="rId14"/>
    <p:sldId id="284" r:id="rId15"/>
    <p:sldId id="280" r:id="rId16"/>
    <p:sldId id="316" r:id="rId17"/>
    <p:sldId id="285" r:id="rId18"/>
    <p:sldId id="283" r:id="rId19"/>
    <p:sldId id="287" r:id="rId20"/>
    <p:sldId id="292" r:id="rId21"/>
    <p:sldId id="289" r:id="rId22"/>
    <p:sldId id="290" r:id="rId23"/>
    <p:sldId id="297" r:id="rId24"/>
    <p:sldId id="294" r:id="rId25"/>
    <p:sldId id="295" r:id="rId26"/>
    <p:sldId id="301" r:id="rId27"/>
    <p:sldId id="298" r:id="rId28"/>
    <p:sldId id="299" r:id="rId29"/>
    <p:sldId id="300" r:id="rId30"/>
    <p:sldId id="302" r:id="rId31"/>
    <p:sldId id="303" r:id="rId32"/>
    <p:sldId id="317" r:id="rId33"/>
    <p:sldId id="318" r:id="rId34"/>
    <p:sldId id="319" r:id="rId35"/>
    <p:sldId id="320" r:id="rId36"/>
    <p:sldId id="313" r:id="rId37"/>
    <p:sldId id="315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990000"/>
    <a:srgbClr val="0066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8B986CF2-9E9E-42B7-9582-CDE66F8D8AE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8CF36F6D-AE7E-4136-9DA6-870A6EB34BC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7666B2A6-AB61-4A6D-B7F7-FA3DDF6882B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2709" name="Rectangle 5">
            <a:extLst>
              <a:ext uri="{FF2B5EF4-FFF2-40B4-BE49-F238E27FC236}">
                <a16:creationId xmlns:a16="http://schemas.microsoft.com/office/drawing/2014/main" id="{5B1CC660-FA88-44E4-AC6B-4D7B767464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81789328-1232-4167-B117-E13DB87688B7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5A8927C1-C3CA-4E45-8810-A20E316075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28DB4D23-6442-4081-99E2-A34AE71BBC5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53FE0796-4D14-45B0-80FD-ECEB023B8A0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0661" name="Rectangle 5">
            <a:extLst>
              <a:ext uri="{FF2B5EF4-FFF2-40B4-BE49-F238E27FC236}">
                <a16:creationId xmlns:a16="http://schemas.microsoft.com/office/drawing/2014/main" id="{A0F96309-CC79-4342-891C-59CE8BF3ACC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70662" name="Rectangle 6">
            <a:extLst>
              <a:ext uri="{FF2B5EF4-FFF2-40B4-BE49-F238E27FC236}">
                <a16:creationId xmlns:a16="http://schemas.microsoft.com/office/drawing/2014/main" id="{D47A74EB-87C6-4DC7-98A4-79333619325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63" name="Rectangle 7">
            <a:extLst>
              <a:ext uri="{FF2B5EF4-FFF2-40B4-BE49-F238E27FC236}">
                <a16:creationId xmlns:a16="http://schemas.microsoft.com/office/drawing/2014/main" id="{6A834CC9-307B-4335-AAB1-1FF2931D8A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3FC834CC-BDA7-4D26-B9C5-676518629858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>
            <a:extLst>
              <a:ext uri="{FF2B5EF4-FFF2-40B4-BE49-F238E27FC236}">
                <a16:creationId xmlns:a16="http://schemas.microsoft.com/office/drawing/2014/main" id="{8D316304-1C20-4AB0-89EF-A18CEC528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D57493B-3D93-4431-A25A-E9E97ECE72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E8660A8C-19C6-49BB-8018-4B9AA44F7C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1DE1B07-D2F4-4BBD-AD94-F8C345A9D3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02530A7-9A9F-4684-B6D8-3A635A3A20A4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5929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43EAFE1-6234-48D3-9C16-4C8EE5BCE2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DBE2976-99DB-44E1-AA49-9E053BFB5F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3015EA1-0DE5-4AFA-88B3-0D265F1A1A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8FBC3E-F777-41DE-89EE-D8CC2593716F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228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15FF7E-37B1-428C-8CF9-D9E0FD3A86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3C71708-3237-4F23-9321-21FC6948AD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FFDE4CC-6320-42E0-B2D6-27C5C5B29C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CEE080-F9A4-4577-A2F6-724AFE81A977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041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A6905C0-0F62-4D9E-A0DA-C8A6C35862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1CCD96D-F886-48FC-9295-DADA45AAF2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40D3347-9486-461B-9F6E-E377D8AB1B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1C3F11-F2BC-4501-B322-186588E1F20F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8021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0705E30-4412-4024-ABC3-4629CE992C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E7D3BEE-271D-462A-BC0B-86C43DE297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AEED9CD-C75C-4107-BA61-593E52B874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BB7EFB-FC74-4232-A40C-3196E7E3F289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7653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B83ED4E-0F6E-4D6C-8865-8006708191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A4119FE-5C62-4F9B-A0BB-E5265CC407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BC58436E-8C89-4FAC-B9CF-93104D77ED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F7503F-63CA-4A2F-943D-D46EA59CC31A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537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21D9F7-6338-4BA1-B975-4B95A54586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7F96689-3CA1-4D03-9A97-5EF208611E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796E7F-899F-4637-BD36-033000448C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D7530-FDE8-4209-BD69-9BBA2B4F4C97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36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48FC440E-719E-4596-84F4-99E9972502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D52EF6AE-1565-4899-A2D6-8A9D404624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44FDA8C-0C36-4C77-8625-7B0EFDFFBA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1F2257-5E80-4DFE-B924-ED307174E79C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7981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AD896A68-592E-43D9-8C31-D6D009FB6E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AA917716-2865-4627-A5CD-55FAD409F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55B45AA5-AADB-47D7-AC57-7559DA6236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CF44FD-B7C1-4BB9-929F-11744970684F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6097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2BB7AB5-194C-4B62-AC13-2AD42498D6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7E595BC-FFB6-4AC4-B88D-EE867D3C73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8E71B193-4118-409A-99C0-B2FE2CC30E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31A13D-0EAE-449A-B157-1138C5658A56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461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D889828-6083-4D5E-BB9D-6170DDC5F7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1EB5D71-649A-4E25-BA5F-B146FE78CE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8EC4386-3E92-4634-B479-0B288A0254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50216E-B887-4684-BB5A-9C306779A725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3561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E33E7C8-0BEA-49D5-A88A-7A752A659E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DEB3B36-FA79-441D-879E-7628446559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967B7CB1-FD3F-4B96-AE39-2B969020A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1029" name="Line 5">
            <a:extLst>
              <a:ext uri="{FF2B5EF4-FFF2-40B4-BE49-F238E27FC236}">
                <a16:creationId xmlns:a16="http://schemas.microsoft.com/office/drawing/2014/main" id="{50E10B3F-EC6C-4760-BDDB-51C5B126B8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D1F57D9-30B4-4468-9BB9-F3AEAC5E52C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DE75B8F5-D794-4E8C-83F9-86D3CE1966B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D22C1CB3-AE2E-4551-9D84-4AA6825D19B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2E0C94D-4FA4-41BF-9D24-0F5C642FC06F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arcador de Posição do Número do Diapositivo 5">
            <a:extLst>
              <a:ext uri="{FF2B5EF4-FFF2-40B4-BE49-F238E27FC236}">
                <a16:creationId xmlns:a16="http://schemas.microsoft.com/office/drawing/2014/main" id="{357F87FD-C3B1-4136-8F6F-97E4B67A9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5226E4E-72F6-4431-AC6B-388814EF68D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7E2D7529-90AB-427E-A142-D3C6D4B6B5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Introdução à Economia</a:t>
            </a:r>
            <a:br>
              <a:rPr lang="pt-PT" altLang="en-US" sz="3200" b="1">
                <a:latin typeface="Tahoma" panose="020B0604030504040204" pitchFamily="34" charset="0"/>
              </a:rPr>
            </a:br>
            <a:r>
              <a:rPr lang="pt-PT" altLang="en-US" sz="3200" b="1">
                <a:latin typeface="Tahoma" panose="020B0604030504040204" pitchFamily="34" charset="0"/>
              </a:rPr>
              <a:t>T2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31FBFF1F-E3B1-4BB8-A1C3-43BDF04C03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35000"/>
              </a:spcBef>
              <a:buFont typeface="Wingdings" panose="05000000000000000000" pitchFamily="2" charset="2"/>
              <a:buNone/>
            </a:pPr>
            <a:r>
              <a:rPr lang="pt-PT" altLang="en-US" sz="2800" b="1">
                <a:solidFill>
                  <a:schemeClr val="accent2"/>
                </a:solidFill>
                <a:latin typeface="Tahoma" panose="020B0604030504040204" pitchFamily="34" charset="0"/>
              </a:rPr>
              <a:t>2.</a:t>
            </a:r>
            <a:r>
              <a:rPr lang="pt-PT" altLang="en-US" sz="2800" b="1">
                <a:latin typeface="Tahoma" panose="020B0604030504040204" pitchFamily="34" charset="0"/>
              </a:rPr>
              <a:t> Elementos básicos da oferta e da procura e aplicações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2800" b="1">
              <a:latin typeface="Tahoma" panose="020B0604030504040204" pitchFamily="34" charset="0"/>
            </a:endParaRPr>
          </a:p>
          <a:p>
            <a:pPr lvl="1" eaLnBrk="1" hangingPunct="1">
              <a:lnSpc>
                <a:spcPct val="135000"/>
              </a:lnSpc>
            </a:pPr>
            <a:r>
              <a:rPr lang="pt-PT" altLang="en-US" sz="2000" b="1">
                <a:latin typeface="Tahoma" panose="020B0604030504040204" pitchFamily="34" charset="0"/>
              </a:rPr>
              <a:t>as curvas da procura e da oferta</a:t>
            </a:r>
          </a:p>
          <a:p>
            <a:pPr lvl="1" eaLnBrk="1" hangingPunct="1">
              <a:lnSpc>
                <a:spcPct val="135000"/>
              </a:lnSpc>
            </a:pPr>
            <a:r>
              <a:rPr lang="pt-PT" altLang="en-US" sz="2000" b="1">
                <a:latin typeface="Tahoma" panose="020B0604030504040204" pitchFamily="34" charset="0"/>
              </a:rPr>
              <a:t>equilíbrio entre procura e oferta</a:t>
            </a:r>
          </a:p>
          <a:p>
            <a:pPr lvl="1" eaLnBrk="1" hangingPunct="1">
              <a:lnSpc>
                <a:spcPct val="135000"/>
              </a:lnSpc>
            </a:pPr>
            <a:r>
              <a:rPr lang="pt-PT" altLang="en-US" sz="2000" b="1">
                <a:latin typeface="Tahoma" panose="020B0604030504040204" pitchFamily="34" charset="0"/>
              </a:rPr>
              <a:t>elasticidades</a:t>
            </a:r>
            <a:endParaRPr lang="en-US" altLang="en-US" sz="2000" b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Posição do Número do Diapositivo 5">
            <a:extLst>
              <a:ext uri="{FF2B5EF4-FFF2-40B4-BE49-F238E27FC236}">
                <a16:creationId xmlns:a16="http://schemas.microsoft.com/office/drawing/2014/main" id="{F688DAFA-288B-49B0-A32F-A6B780AF9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4C98261-CC65-4764-AF33-D97E5DCC311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C1ECD331-A5BE-4822-9689-9300475C06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582613"/>
          </a:xfrm>
        </p:spPr>
        <p:txBody>
          <a:bodyPr/>
          <a:lstStyle/>
          <a:p>
            <a:pPr eaLnBrk="1" hangingPunct="1"/>
            <a:r>
              <a:rPr lang="pt-PT" altLang="en-US" sz="2400" b="1">
                <a:latin typeface="Tahoma" panose="020B0604030504040204" pitchFamily="34" charset="0"/>
              </a:rPr>
              <a:t>Figura 3-4</a:t>
            </a:r>
            <a:r>
              <a:rPr lang="pt-PT" altLang="en-US" sz="2400">
                <a:latin typeface="Tahoma" panose="020B0604030504040204" pitchFamily="34" charset="0"/>
              </a:rPr>
              <a:t>: </a:t>
            </a:r>
            <a:r>
              <a:rPr lang="pt-PT" altLang="en-US" sz="2400" b="1">
                <a:latin typeface="Tahoma" panose="020B0604030504040204" pitchFamily="34" charset="0"/>
              </a:rPr>
              <a:t>Aumento da procura por automóveis</a:t>
            </a:r>
            <a:endParaRPr lang="en-US" altLang="en-US" sz="2400" b="1">
              <a:latin typeface="Tahoma" panose="020B0604030504040204" pitchFamily="34" charset="0"/>
            </a:endParaRPr>
          </a:p>
        </p:txBody>
      </p:sp>
      <p:pic>
        <p:nvPicPr>
          <p:cNvPr id="12292" name="Picture 4" descr="sam72055_0304">
            <a:extLst>
              <a:ext uri="{FF2B5EF4-FFF2-40B4-BE49-F238E27FC236}">
                <a16:creationId xmlns:a16="http://schemas.microsoft.com/office/drawing/2014/main" id="{D5AEEFBF-7E70-4DC4-8D76-C45CFA214EC9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74838"/>
            <a:ext cx="63373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Marcador de Posição do Número do Diapositivo 5">
            <a:extLst>
              <a:ext uri="{FF2B5EF4-FFF2-40B4-BE49-F238E27FC236}">
                <a16:creationId xmlns:a16="http://schemas.microsoft.com/office/drawing/2014/main" id="{3F7C91AA-CE57-4697-B975-EC812EF8D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66C916A-1D20-402D-80A8-1F9739C1716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AB88C23-6D8F-4A11-B892-8AB8490D0E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>
                <a:latin typeface="Tahoma" panose="020B0604030504040204" pitchFamily="34" charset="0"/>
              </a:rPr>
              <a:t>Análise da Figura 3-4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9F7E285-D8EA-4596-AF1F-44E3E2BF06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pPr eaLnBrk="1" hangingPunct="1">
              <a:defRPr/>
            </a:pPr>
            <a:r>
              <a:rPr lang="pt-PT" altLang="en-US" sz="2000" b="1" dirty="0">
                <a:solidFill>
                  <a:schemeClr val="accent2"/>
                </a:solidFill>
                <a:latin typeface="Tahoma" panose="020B0604030504040204" pitchFamily="34" charset="0"/>
              </a:rPr>
              <a:t>Curva D (cheio) </a:t>
            </a:r>
            <a:r>
              <a:rPr lang="pt-PT" altLang="en-US" sz="2000" b="1" dirty="0">
                <a:latin typeface="Tahoma" panose="020B0604030504040204" pitchFamily="34" charset="0"/>
              </a:rPr>
              <a:t>= curva inicial </a:t>
            </a:r>
          </a:p>
          <a:p>
            <a:pPr eaLnBrk="1" hangingPunct="1">
              <a:defRPr/>
            </a:pPr>
            <a:r>
              <a:rPr lang="pt-PT" altLang="en-US" sz="2000" b="1" dirty="0">
                <a:solidFill>
                  <a:schemeClr val="accent2"/>
                </a:solidFill>
                <a:latin typeface="Tahoma" panose="020B0604030504040204" pitchFamily="34" charset="0"/>
              </a:rPr>
              <a:t>Curva D´ (tracejado) </a:t>
            </a:r>
            <a:r>
              <a:rPr lang="pt-PT" altLang="en-US" sz="2000" b="1" dirty="0">
                <a:latin typeface="Tahoma" panose="020B0604030504040204" pitchFamily="34" charset="0"/>
              </a:rPr>
              <a:t>= nova curva após deslocação para a direita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PT" altLang="en-US" sz="2000" b="1" dirty="0">
              <a:latin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pt-PT" altLang="en-US" sz="2000" b="1" dirty="0">
                <a:solidFill>
                  <a:srgbClr val="009900"/>
                </a:solidFill>
                <a:latin typeface="Tahoma" panose="020B0604030504040204" pitchFamily="34" charset="0"/>
              </a:rPr>
              <a:t>Setas horizontais:</a:t>
            </a:r>
            <a:r>
              <a:rPr lang="pt-PT" altLang="en-US" sz="2000" b="1" dirty="0">
                <a:latin typeface="Tahoma" panose="020B0604030504040204" pitchFamily="34" charset="0"/>
              </a:rPr>
              <a:t> preço mantem-se </a:t>
            </a:r>
            <a:r>
              <a:rPr lang="pt-PT" altLang="en-US" sz="2000" b="1" u="sng" dirty="0">
                <a:latin typeface="Tahoma" panose="020B0604030504040204" pitchFamily="34" charset="0"/>
              </a:rPr>
              <a:t>mas</a:t>
            </a:r>
            <a:r>
              <a:rPr lang="pt-PT" altLang="en-US" sz="2000" b="1" dirty="0">
                <a:latin typeface="Tahoma" panose="020B0604030504040204" pitchFamily="34" charset="0"/>
              </a:rPr>
              <a:t> quantidade aumenta</a:t>
            </a:r>
          </a:p>
          <a:p>
            <a:pPr lvl="1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Explicação? </a:t>
            </a:r>
          </a:p>
          <a:p>
            <a:pPr lvl="1" eaLnBrk="1" hangingPunct="1">
              <a:defRPr/>
            </a:pPr>
            <a:r>
              <a:rPr lang="pt-PT" altLang="en-US" sz="1800" b="1" dirty="0"/>
              <a:t>Aumento do rendimento, mais consumidores, redução do preço da gasolina</a:t>
            </a:r>
            <a:r>
              <a:rPr lang="pt-PT" altLang="en-US" sz="2400" b="1" dirty="0"/>
              <a:t>  </a:t>
            </a:r>
          </a:p>
          <a:p>
            <a:pPr eaLnBrk="1" hangingPunct="1">
              <a:defRPr/>
            </a:pPr>
            <a:r>
              <a:rPr lang="pt-PT" altLang="en-US" sz="2000" b="1" dirty="0">
                <a:latin typeface="Tahoma" panose="020B0604030504040204" pitchFamily="34" charset="0"/>
              </a:rPr>
              <a:t>E se a </a:t>
            </a:r>
            <a:r>
              <a:rPr lang="pt-PT" altLang="en-US" sz="2000" b="1" i="1" dirty="0">
                <a:solidFill>
                  <a:schemeClr val="folHlink"/>
                </a:solidFill>
                <a:latin typeface="Tahoma" panose="020B0604030504040204" pitchFamily="34" charset="0"/>
              </a:rPr>
              <a:t>deslocação tivesse sido para a esquerda</a:t>
            </a:r>
            <a:r>
              <a:rPr lang="pt-PT" altLang="en-US" sz="2000" b="1" i="1" dirty="0">
                <a:solidFill>
                  <a:srgbClr val="002060"/>
                </a:solidFill>
                <a:latin typeface="Tahoma" panose="020B0604030504040204" pitchFamily="34" charset="0"/>
              </a:rPr>
              <a:t>?</a:t>
            </a:r>
            <a:r>
              <a:rPr lang="pt-PT" altLang="en-US" sz="2400" b="1" dirty="0">
                <a:latin typeface="Tahoma" panose="020B0604030504040204" pitchFamily="34" charset="0"/>
              </a:rPr>
              <a:t> </a:t>
            </a:r>
          </a:p>
          <a:p>
            <a:pPr lvl="1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Preço constante e redução da procura  </a:t>
            </a:r>
          </a:p>
          <a:p>
            <a:pPr lvl="1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Mesmos factores mas no sentido inverso   </a:t>
            </a:r>
            <a:endParaRPr lang="en-US" altLang="en-US" sz="1800" b="1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Marcador de Posição do Número do Diapositivo 5">
            <a:extLst>
              <a:ext uri="{FF2B5EF4-FFF2-40B4-BE49-F238E27FC236}">
                <a16:creationId xmlns:a16="http://schemas.microsoft.com/office/drawing/2014/main" id="{964BD963-CD96-4383-A01F-A3CC4A7C2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03B3D81-CE60-401C-A353-B4B8868D816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1EE77AF0-B9C6-4725-B08D-0F9D9B980D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>
                <a:latin typeface="Tahoma" panose="020B0604030504040204" pitchFamily="34" charset="0"/>
              </a:rPr>
              <a:t> Oferta e quantidade oferecida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C47086E-355A-440E-AE92-A79EB44FD2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752600"/>
            <a:ext cx="8496300" cy="4267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t-PT" altLang="en-US" sz="2000" b="1" dirty="0">
                <a:latin typeface="Tahoma" panose="020B0604030504040204" pitchFamily="34" charset="0"/>
              </a:rPr>
              <a:t>Analisar o</a:t>
            </a:r>
            <a:r>
              <a:rPr lang="pt-PT" altLang="en-US" sz="2000" dirty="0">
                <a:latin typeface="Tahoma" panose="020B0604030504040204" pitchFamily="34" charset="0"/>
              </a:rPr>
              <a:t> </a:t>
            </a:r>
            <a:r>
              <a:rPr lang="pt-PT" altLang="en-US" sz="2000" b="1" dirty="0">
                <a:solidFill>
                  <a:srgbClr val="990000"/>
                </a:solidFill>
                <a:latin typeface="Tahoma" panose="020B0604030504040204" pitchFamily="34" charset="0"/>
              </a:rPr>
              <a:t>lado da oferta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pt-PT" altLang="en-US" sz="1800" dirty="0">
                <a:latin typeface="Tahoma" panose="020B0604030504040204" pitchFamily="34" charset="0"/>
              </a:rPr>
              <a:t>comportamento das </a:t>
            </a:r>
            <a:r>
              <a:rPr lang="pt-PT" altLang="en-US" sz="1800" b="1" dirty="0">
                <a:solidFill>
                  <a:schemeClr val="folHlink"/>
                </a:solidFill>
                <a:latin typeface="Tahoma" panose="020B0604030504040204" pitchFamily="34" charset="0"/>
              </a:rPr>
              <a:t>empresas</a:t>
            </a:r>
            <a:r>
              <a:rPr lang="pt-PT" altLang="en-US" sz="1800" dirty="0">
                <a:latin typeface="Tahoma" panose="020B0604030504040204" pitchFamily="34" charset="0"/>
              </a:rPr>
              <a:t> que produzem/vendem bens e serviços</a:t>
            </a:r>
          </a:p>
          <a:p>
            <a:pPr marL="471487" lvl="1" indent="0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pt-PT" altLang="en-US" sz="1800" dirty="0">
              <a:latin typeface="Tahoma" panose="020B0604030504040204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t-PT" altLang="en-US" sz="2000" b="1" dirty="0">
                <a:latin typeface="Tahoma" panose="020B0604030504040204" pitchFamily="34" charset="0"/>
              </a:rPr>
              <a:t>Conceito de </a:t>
            </a:r>
            <a:r>
              <a:rPr lang="pt-PT" altLang="en-US" sz="2000" b="1" dirty="0">
                <a:solidFill>
                  <a:srgbClr val="0000FF"/>
                </a:solidFill>
                <a:latin typeface="Tahoma" panose="020B0604030504040204" pitchFamily="34" charset="0"/>
              </a:rPr>
              <a:t>quantidade oferecida</a:t>
            </a:r>
            <a:endParaRPr lang="pt-PT" altLang="en-US" sz="2000" b="1" dirty="0">
              <a:latin typeface="Tahoma" panose="020B0604030504040204" pitchFamily="34" charset="0"/>
            </a:endParaRPr>
          </a:p>
          <a:p>
            <a:pPr lvl="1" eaLnBrk="1" hangingPunct="1">
              <a:lnSpc>
                <a:spcPct val="115000"/>
              </a:lnSpc>
              <a:spcAft>
                <a:spcPct val="20000"/>
              </a:spcAft>
              <a:defRPr/>
            </a:pPr>
            <a:r>
              <a:rPr lang="pt-PT" altLang="en-US" sz="1800" dirty="0">
                <a:latin typeface="Tahoma" panose="020B0604030504040204" pitchFamily="34" charset="0"/>
              </a:rPr>
              <a:t>A quantidade de um bem ou serviço que uma empresa pretende produzir/vender, num dado período de tempo</a:t>
            </a:r>
          </a:p>
          <a:p>
            <a:pPr marL="471487" lvl="1" indent="0" eaLnBrk="1" hangingPunct="1">
              <a:lnSpc>
                <a:spcPct val="115000"/>
              </a:lnSpc>
              <a:spcAft>
                <a:spcPct val="20000"/>
              </a:spcAft>
              <a:buFont typeface="Wingdings" panose="05000000000000000000" pitchFamily="2" charset="2"/>
              <a:buNone/>
              <a:defRPr/>
            </a:pPr>
            <a:endParaRPr lang="pt-PT" altLang="en-US" sz="1800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t-PT" altLang="en-US" sz="2000" b="1" dirty="0">
                <a:latin typeface="Tahoma" panose="020B0604030504040204" pitchFamily="34" charset="0"/>
              </a:rPr>
              <a:t>Factores influenciam as intenções da empresa?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PT" altLang="en-US" sz="1800" dirty="0">
                <a:latin typeface="Tahoma" panose="020B0604030504040204" pitchFamily="34" charset="0"/>
              </a:rPr>
              <a:t>O preço do bem ou serviço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PT" altLang="en-US" sz="1800" dirty="0">
                <a:latin typeface="Tahoma" panose="020B0604030504040204" pitchFamily="34" charset="0"/>
              </a:rPr>
              <a:t>Os preços dos factores produtivos (</a:t>
            </a:r>
            <a:r>
              <a:rPr lang="pt-PT" altLang="en-US" sz="1800" i="1" dirty="0">
                <a:latin typeface="Tahoma" panose="020B0604030504040204" pitchFamily="34" charset="0"/>
              </a:rPr>
              <a:t>inputs</a:t>
            </a:r>
            <a:r>
              <a:rPr lang="pt-PT" altLang="en-US" sz="1800" dirty="0">
                <a:latin typeface="Tahoma" panose="020B0604030504040204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PT" altLang="en-US" sz="1800" dirty="0">
                <a:latin typeface="Tahoma" panose="020B0604030504040204" pitchFamily="34" charset="0"/>
              </a:rPr>
              <a:t>A tecnologia</a:t>
            </a:r>
          </a:p>
          <a:p>
            <a:pPr marL="471487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pt-PT" altLang="en-US" sz="1800" dirty="0">
              <a:latin typeface="Tahoma" panose="020B0604030504040204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pt-PT" altLang="en-US" sz="2000" dirty="0">
              <a:latin typeface="Tahoma" panose="020B0604030504040204" pitchFamily="34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en-US" altLang="en-US" sz="24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arcador de Posição do Número do Diapositivo 5">
            <a:extLst>
              <a:ext uri="{FF2B5EF4-FFF2-40B4-BE49-F238E27FC236}">
                <a16:creationId xmlns:a16="http://schemas.microsoft.com/office/drawing/2014/main" id="{DF8F2A18-9749-40D2-9A05-1CF342B4F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B0CA08D-6902-44AD-9410-24003ACECEC3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AA7CCE55-FBD7-4D8E-A513-D0CF3F62E1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>
                <a:latin typeface="Tahoma" panose="020B0604030504040204" pitchFamily="34" charset="0"/>
              </a:rPr>
              <a:t>Cont.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9D60B2A-7662-4FBE-A0A4-87618B650E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752600"/>
            <a:ext cx="8642350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2000" b="1" dirty="0">
                <a:latin typeface="Tahoma" panose="020B0604030504040204" pitchFamily="34" charset="0"/>
              </a:rPr>
              <a:t>Relação entre a quantidade oferecida e o preço? </a:t>
            </a:r>
            <a:endParaRPr lang="pt-PT" altLang="en-US" sz="2000" b="1" i="1" dirty="0">
              <a:latin typeface="Tahoma" panose="020B0604030504040204" pitchFamily="34" charset="0"/>
            </a:endParaRPr>
          </a:p>
          <a:p>
            <a:pPr lvl="1" eaLnBrk="1" hangingPunct="1">
              <a:lnSpc>
                <a:spcPct val="115000"/>
              </a:lnSpc>
              <a:defRPr/>
            </a:pPr>
            <a:r>
              <a:rPr lang="pt-PT" altLang="en-US" sz="1800" b="1" dirty="0">
                <a:solidFill>
                  <a:schemeClr val="folHlink"/>
                </a:solidFill>
                <a:latin typeface="Tahoma" panose="020B0604030504040204" pitchFamily="34" charset="0"/>
              </a:rPr>
              <a:t>Quanto mais elevado for o preço, maior será a quantidade oferecida pelas empresas</a:t>
            </a:r>
            <a:r>
              <a:rPr lang="pt-PT" altLang="en-US" sz="2400" b="1" dirty="0">
                <a:latin typeface="Tahoma" panose="020B0604030504040204" pitchFamily="34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2000" b="1" dirty="0">
                <a:latin typeface="Tahoma" panose="020B0604030504040204" pitchFamily="34" charset="0"/>
              </a:rPr>
              <a:t>Aquela relação é representada pela:</a:t>
            </a:r>
            <a:r>
              <a:rPr lang="pt-PT" altLang="en-US" sz="2400" b="1" dirty="0"/>
              <a:t>  </a:t>
            </a:r>
          </a:p>
          <a:p>
            <a:pPr lvl="1" eaLnBrk="1" hangingPunct="1">
              <a:defRPr/>
            </a:pPr>
            <a:r>
              <a:rPr lang="pt-PT" altLang="en-US" sz="1800" b="1" dirty="0">
                <a:solidFill>
                  <a:srgbClr val="0000FF"/>
                </a:solidFill>
                <a:latin typeface="Tahoma" panose="020B0604030504040204" pitchFamily="34" charset="0"/>
              </a:rPr>
              <a:t>Função Oferta</a:t>
            </a:r>
            <a:r>
              <a:rPr lang="pt-PT" altLang="en-US" sz="1800" b="1" dirty="0">
                <a:solidFill>
                  <a:schemeClr val="accent2"/>
                </a:solidFill>
                <a:latin typeface="Tahoma" panose="020B0604030504040204" pitchFamily="34" charset="0"/>
              </a:rPr>
              <a:t>  </a:t>
            </a:r>
          </a:p>
          <a:p>
            <a:pPr lvl="2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Relação algébrica entre o preço de mercado e a quantidade que as empresas estão dispostas a produzir, </a:t>
            </a:r>
            <a:r>
              <a:rPr lang="pt-PT" altLang="en-US" sz="1800" b="1" i="1" dirty="0">
                <a:latin typeface="Tahoma" panose="020B0604030504040204" pitchFamily="34" charset="0"/>
              </a:rPr>
              <a:t>tudo o resto constante</a:t>
            </a:r>
          </a:p>
          <a:p>
            <a:pPr lvl="1" eaLnBrk="1" hangingPunct="1">
              <a:defRPr/>
            </a:pPr>
            <a:r>
              <a:rPr lang="pt-PT" altLang="en-US" sz="1800" b="1" dirty="0">
                <a:solidFill>
                  <a:srgbClr val="0000FF"/>
                </a:solidFill>
                <a:latin typeface="Tahoma" panose="020B0604030504040204" pitchFamily="34" charset="0"/>
              </a:rPr>
              <a:t>Curva da Oferta</a:t>
            </a:r>
            <a:r>
              <a:rPr lang="pt-PT" altLang="en-US" sz="1800" b="1" dirty="0">
                <a:solidFill>
                  <a:schemeClr val="accent2"/>
                </a:solidFill>
                <a:latin typeface="Tahoma" panose="020B0604030504040204" pitchFamily="34" charset="0"/>
              </a:rPr>
              <a:t> </a:t>
            </a:r>
          </a:p>
          <a:p>
            <a:pPr lvl="2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Representação gráfica da função oferta</a:t>
            </a:r>
          </a:p>
          <a:p>
            <a:pPr marL="909637" lvl="2" indent="0" eaLnBrk="1" hangingPunct="1">
              <a:buFont typeface="Wingdings" panose="05000000000000000000" pitchFamily="2" charset="2"/>
              <a:buNone/>
              <a:defRPr/>
            </a:pPr>
            <a:endParaRPr lang="pt-PT" altLang="en-US" sz="1800" b="1" dirty="0"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2000" b="1" u="sng" dirty="0">
                <a:latin typeface="Tahoma" panose="020B0604030504040204" pitchFamily="34" charset="0"/>
              </a:rPr>
              <a:t>Exemplificação</a:t>
            </a:r>
            <a:r>
              <a:rPr lang="pt-PT" altLang="en-US" sz="2000" b="1" dirty="0">
                <a:latin typeface="Tahoma" panose="020B0604030504040204" pitchFamily="34" charset="0"/>
              </a:rPr>
              <a:t>:</a:t>
            </a:r>
            <a:r>
              <a:rPr lang="pt-PT" altLang="en-US" sz="1800" b="1" dirty="0">
                <a:latin typeface="Tahoma" panose="020B0604030504040204" pitchFamily="34" charset="0"/>
              </a:rPr>
              <a:t>    </a:t>
            </a:r>
            <a:r>
              <a:rPr lang="pt-PT" altLang="en-US" sz="1800" b="1" dirty="0">
                <a:solidFill>
                  <a:schemeClr val="accent2"/>
                </a:solidFill>
                <a:latin typeface="Tahoma" panose="020B0604030504040204" pitchFamily="34" charset="0"/>
              </a:rPr>
              <a:t>Quadro 3.3 e Figura 3.6</a:t>
            </a:r>
            <a:r>
              <a:rPr lang="pt-PT" altLang="en-US" sz="1800" b="1" dirty="0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Marcador de Posição do Número do Diapositivo 5">
            <a:extLst>
              <a:ext uri="{FF2B5EF4-FFF2-40B4-BE49-F238E27FC236}">
                <a16:creationId xmlns:a16="http://schemas.microsoft.com/office/drawing/2014/main" id="{157536F8-0E68-42C7-8132-DE1A7BCEE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38C3001-BDB2-4174-AABE-A9B8EEAE9265}" type="slidenum">
              <a:rPr lang="en-US" altLang="en-US"/>
              <a:pPr/>
              <a:t>14</a:t>
            </a:fld>
            <a:endParaRPr lang="en-US" altLang="en-US"/>
          </a:p>
        </p:txBody>
      </p:sp>
      <p:pic>
        <p:nvPicPr>
          <p:cNvPr id="16387" name="Picture 3" descr="sam72055_tb0303">
            <a:extLst>
              <a:ext uri="{FF2B5EF4-FFF2-40B4-BE49-F238E27FC236}">
                <a16:creationId xmlns:a16="http://schemas.microsoft.com/office/drawing/2014/main" id="{AB9201B5-3B21-458B-A270-F47B58F11B4E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628775"/>
            <a:ext cx="8135937" cy="4772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Marcador de Posição do Número do Diapositivo 5">
            <a:extLst>
              <a:ext uri="{FF2B5EF4-FFF2-40B4-BE49-F238E27FC236}">
                <a16:creationId xmlns:a16="http://schemas.microsoft.com/office/drawing/2014/main" id="{C818285B-FC5E-4BDC-99D0-BFA7FE036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D03EF85-FAF9-4CC2-9658-E8C0B55BEA8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E6A1E9A8-B0D5-4572-836F-87E4272F9E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>
                <a:latin typeface="Tahoma" panose="020B0604030504040204" pitchFamily="34" charset="0"/>
              </a:rPr>
              <a:t>Análise Quadro 3-3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A1B86B05-5595-46FF-A553-F8A717F977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PT" altLang="en-US" sz="2000" b="1">
                <a:solidFill>
                  <a:schemeClr val="folHlink"/>
                </a:solidFill>
                <a:latin typeface="Tahoma" panose="020B0604030504040204" pitchFamily="34" charset="0"/>
              </a:rPr>
              <a:t>Coluna 1</a:t>
            </a:r>
            <a:r>
              <a:rPr lang="pt-PT" altLang="en-US" sz="2000" b="1">
                <a:latin typeface="Tahoma" panose="020B0604030504040204" pitchFamily="34" charset="0"/>
              </a:rPr>
              <a:t>:  cinco preços alternativos </a:t>
            </a:r>
          </a:p>
          <a:p>
            <a:pPr eaLnBrk="1" hangingPunct="1"/>
            <a:r>
              <a:rPr lang="pt-PT" altLang="en-US" sz="2000" b="1">
                <a:solidFill>
                  <a:schemeClr val="folHlink"/>
                </a:solidFill>
                <a:latin typeface="Tahoma" panose="020B0604030504040204" pitchFamily="34" charset="0"/>
              </a:rPr>
              <a:t>Coluna 2</a:t>
            </a:r>
            <a:r>
              <a:rPr lang="pt-PT" altLang="en-US" sz="2000" b="1">
                <a:latin typeface="Tahoma" panose="020B0604030504040204" pitchFamily="34" charset="0"/>
              </a:rPr>
              <a:t>:  </a:t>
            </a:r>
            <a:r>
              <a:rPr lang="pt-PT" altLang="en-US" sz="2000" b="1" i="1">
                <a:latin typeface="Tahoma" panose="020B0604030504040204" pitchFamily="34" charset="0"/>
              </a:rPr>
              <a:t>para cada preço</a:t>
            </a:r>
            <a:r>
              <a:rPr lang="pt-PT" altLang="en-US" sz="2000" b="1">
                <a:latin typeface="Tahoma" panose="020B0604030504040204" pitchFamily="34" charset="0"/>
              </a:rPr>
              <a:t>, a quantidade que os produtores pretendem produzir/vender </a:t>
            </a:r>
          </a:p>
          <a:p>
            <a:pPr eaLnBrk="1" hangingPunct="1"/>
            <a:endParaRPr lang="pt-PT" altLang="en-US" sz="1900" b="1"/>
          </a:p>
          <a:p>
            <a:pPr eaLnBrk="1" hangingPunct="1">
              <a:lnSpc>
                <a:spcPct val="80000"/>
              </a:lnSpc>
              <a:spcAft>
                <a:spcPct val="50000"/>
              </a:spcAft>
            </a:pPr>
            <a:r>
              <a:rPr lang="pt-PT" altLang="en-US" sz="2000" b="1">
                <a:latin typeface="Tahoma" panose="020B0604030504040204" pitchFamily="34" charset="0"/>
              </a:rPr>
              <a:t>O que podemos concluir?</a:t>
            </a:r>
          </a:p>
          <a:p>
            <a:pPr lvl="1" eaLnBrk="1" hangingPunct="1">
              <a:lnSpc>
                <a:spcPct val="80000"/>
              </a:lnSpc>
              <a:spcAft>
                <a:spcPct val="25000"/>
              </a:spcAft>
            </a:pPr>
            <a:r>
              <a:rPr lang="pt-PT" altLang="en-US" sz="1800" b="1">
                <a:latin typeface="Tahoma" panose="020B0604030504040204" pitchFamily="34" charset="0"/>
              </a:rPr>
              <a:t>Para  </a:t>
            </a:r>
            <a:r>
              <a:rPr lang="pt-PT" altLang="en-US" sz="1800" b="1">
                <a:solidFill>
                  <a:schemeClr val="hlink"/>
                </a:solidFill>
                <a:latin typeface="Tahoma" panose="020B0604030504040204" pitchFamily="34" charset="0"/>
              </a:rPr>
              <a:t>P = 1</a:t>
            </a:r>
            <a:r>
              <a:rPr lang="pt-PT" altLang="en-US" sz="1800" b="1">
                <a:latin typeface="Tahoma" panose="020B0604030504040204" pitchFamily="34" charset="0"/>
              </a:rPr>
              <a:t> : os produtores não não interessados em produzir, logo  </a:t>
            </a:r>
            <a:r>
              <a:rPr lang="pt-PT" altLang="en-US" sz="1800" b="1">
                <a:solidFill>
                  <a:schemeClr val="hlink"/>
                </a:solidFill>
                <a:latin typeface="Tahoma" panose="020B0604030504040204" pitchFamily="34" charset="0"/>
              </a:rPr>
              <a:t>Q = 0</a:t>
            </a:r>
          </a:p>
          <a:p>
            <a:pPr lvl="1" eaLnBrk="1" hangingPunct="1">
              <a:lnSpc>
                <a:spcPct val="80000"/>
              </a:lnSpc>
              <a:spcAft>
                <a:spcPct val="25000"/>
              </a:spcAft>
            </a:pPr>
            <a:r>
              <a:rPr lang="pt-PT" altLang="en-US" sz="1800" b="1">
                <a:latin typeface="Tahoma" panose="020B0604030504040204" pitchFamily="34" charset="0"/>
              </a:rPr>
              <a:t>Se o </a:t>
            </a:r>
            <a:r>
              <a:rPr lang="pt-PT" altLang="en-US" sz="1800" b="1" i="1">
                <a:solidFill>
                  <a:schemeClr val="folHlink"/>
                </a:solidFill>
                <a:latin typeface="Tahoma" panose="020B0604030504040204" pitchFamily="34" charset="0"/>
              </a:rPr>
              <a:t>preço aumenta</a:t>
            </a:r>
            <a:r>
              <a:rPr lang="pt-PT" altLang="en-US" sz="1800" b="1">
                <a:latin typeface="Tahoma" panose="020B0604030504040204" pitchFamily="34" charset="0"/>
              </a:rPr>
              <a:t>, a </a:t>
            </a:r>
            <a:r>
              <a:rPr lang="pt-PT" altLang="en-US" sz="1800" b="1" i="1">
                <a:solidFill>
                  <a:schemeClr val="folHlink"/>
                </a:solidFill>
                <a:latin typeface="Tahoma" panose="020B0604030504040204" pitchFamily="34" charset="0"/>
              </a:rPr>
              <a:t>quantidade oferecida</a:t>
            </a:r>
            <a:r>
              <a:rPr lang="pt-PT" altLang="en-US" sz="1800" b="1">
                <a:latin typeface="Tahoma" panose="020B0604030504040204" pitchFamily="34" charset="0"/>
              </a:rPr>
              <a:t> tambem </a:t>
            </a:r>
            <a:r>
              <a:rPr lang="pt-PT" altLang="en-US" sz="1800" b="1" i="1">
                <a:solidFill>
                  <a:schemeClr val="folHlink"/>
                </a:solidFill>
                <a:latin typeface="Tahoma" panose="020B0604030504040204" pitchFamily="34" charset="0"/>
              </a:rPr>
              <a:t>aumenta</a:t>
            </a:r>
            <a:endParaRPr lang="pt-PT" altLang="en-US" sz="1700" b="1" i="1" u="sng">
              <a:solidFill>
                <a:schemeClr val="folHlink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pt-PT" altLang="en-US" sz="1800" b="1">
                <a:latin typeface="Tahoma" panose="020B0604030504040204" pitchFamily="34" charset="0"/>
              </a:rPr>
              <a:t>Relação positiva entre quantidade e preço (lado da oferta)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PT" altLang="en-US" sz="1800" b="1">
                <a:latin typeface="Tahoma" panose="020B060403050404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spcAft>
                <a:spcPct val="25000"/>
              </a:spcAft>
            </a:pPr>
            <a:r>
              <a:rPr lang="pt-PT" altLang="en-US" sz="2000" b="1">
                <a:latin typeface="Tahoma" panose="020B0604030504040204" pitchFamily="34" charset="0"/>
              </a:rPr>
              <a:t>Como é que esta relação se traduz na curva da oferta?</a:t>
            </a:r>
            <a:r>
              <a:rPr lang="pt-PT" altLang="en-US" sz="1900" b="1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pt-PT" altLang="en-US" sz="2000" b="1">
                <a:solidFill>
                  <a:schemeClr val="accent2"/>
                </a:solidFill>
                <a:latin typeface="Tahoma" panose="020B0604030504040204" pitchFamily="34" charset="0"/>
              </a:rPr>
              <a:t>FIGURA 3-4:  </a:t>
            </a:r>
            <a:r>
              <a:rPr lang="pt-PT" altLang="en-US" sz="2000" b="1">
                <a:solidFill>
                  <a:srgbClr val="009900"/>
                </a:solidFill>
                <a:latin typeface="Tahoma" panose="020B0604030504040204" pitchFamily="34" charset="0"/>
              </a:rPr>
              <a:t>curva com inclinação positiva</a:t>
            </a:r>
            <a:r>
              <a:rPr lang="pt-PT" altLang="en-US" sz="1700" b="1"/>
              <a:t>   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Marcador de Posição do Número do Diapositivo 5">
            <a:extLst>
              <a:ext uri="{FF2B5EF4-FFF2-40B4-BE49-F238E27FC236}">
                <a16:creationId xmlns:a16="http://schemas.microsoft.com/office/drawing/2014/main" id="{B4753BEC-9D46-4F51-9B51-C9697E15A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5247FCC-D1BF-4911-9099-E97DF12C3DE2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CCDD6A1E-BEBE-450C-811D-915DCE044A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600">
                <a:latin typeface="Tahoma" panose="020B0604030504040204" pitchFamily="34" charset="0"/>
              </a:rPr>
              <a:t>Deslocações da curva da oferta</a:t>
            </a:r>
            <a:endParaRPr lang="en-US" altLang="en-US" sz="3600">
              <a:latin typeface="Tahoma" panose="020B0604030504040204" pitchFamily="34" charset="0"/>
            </a:endParaRP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B3F9C2C6-3BF3-4A33-B128-5951A6ED43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2000" b="1" dirty="0">
                <a:latin typeface="Tahoma" panose="020B0604030504040204" pitchFamily="34" charset="0"/>
              </a:rPr>
              <a:t>A alteração em qualquer das variáveis explicativas da oferta, </a:t>
            </a:r>
            <a:r>
              <a:rPr lang="pt-PT" altLang="en-US" sz="2000" b="1" dirty="0">
                <a:solidFill>
                  <a:srgbClr val="009900"/>
                </a:solidFill>
                <a:latin typeface="Tahoma" panose="020B0604030504040204" pitchFamily="34" charset="0"/>
              </a:rPr>
              <a:t>à excepção do preço do bem ou serviço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PT" altLang="en-US" sz="2000" b="1" dirty="0">
              <a:solidFill>
                <a:srgbClr val="009900"/>
              </a:solidFill>
              <a:latin typeface="Tahoma" panose="020B0604030504040204" pitchFamily="34" charset="0"/>
            </a:endParaRPr>
          </a:p>
          <a:p>
            <a:pPr marL="968375" lvl="1" eaLnBrk="1" hangingPunct="1">
              <a:defRPr/>
            </a:pPr>
            <a:r>
              <a:rPr lang="pt-PT" altLang="en-US" sz="2000" b="1" dirty="0">
                <a:latin typeface="Tahoma" panose="020B0604030504040204" pitchFamily="34" charset="0"/>
              </a:rPr>
              <a:t>causa a </a:t>
            </a:r>
            <a:r>
              <a:rPr lang="pt-PT" altLang="en-US" sz="2000" b="1" dirty="0">
                <a:solidFill>
                  <a:srgbClr val="0000FF"/>
                </a:solidFill>
                <a:latin typeface="Tahoma" panose="020B0604030504040204" pitchFamily="34" charset="0"/>
              </a:rPr>
              <a:t>deslocação</a:t>
            </a:r>
            <a:r>
              <a:rPr lang="pt-PT" altLang="en-US" sz="2000" b="1" dirty="0">
                <a:latin typeface="Tahoma" panose="020B0604030504040204" pitchFamily="34" charset="0"/>
              </a:rPr>
              <a:t> da curva inicial para uma nova posição</a:t>
            </a:r>
          </a:p>
          <a:p>
            <a:pPr marL="531812" lvl="1" indent="0" eaLnBrk="1" hangingPunct="1">
              <a:buFont typeface="Wingdings" panose="05000000000000000000" pitchFamily="2" charset="2"/>
              <a:buNone/>
              <a:defRPr/>
            </a:pPr>
            <a:endParaRPr lang="pt-PT" altLang="en-US" sz="2000" b="1" dirty="0">
              <a:latin typeface="Tahoma" panose="020B0604030504040204" pitchFamily="34" charset="0"/>
            </a:endParaRPr>
          </a:p>
          <a:p>
            <a:pPr marL="1543050" lvl="2" eaLnBrk="1" hangingPunct="1">
              <a:defRPr/>
            </a:pPr>
            <a:r>
              <a:rPr lang="pt-PT" altLang="en-US" sz="1800" b="1" i="1" dirty="0">
                <a:latin typeface="Tahoma" panose="020B0604030504040204" pitchFamily="34" charset="0"/>
              </a:rPr>
              <a:t>Importante distinguir</a:t>
            </a:r>
            <a:r>
              <a:rPr lang="pt-PT" altLang="en-US" sz="1800" b="1" dirty="0">
                <a:latin typeface="Tahoma" panose="020B0604030504040204" pitchFamily="34" charset="0"/>
              </a:rPr>
              <a:t> entre movimento ao longo da curva e deslocação desta</a:t>
            </a:r>
          </a:p>
          <a:p>
            <a:pPr marL="1543050" lvl="2" eaLnBrk="1" hangingPunct="1">
              <a:buFont typeface="Wingdings" panose="05000000000000000000" pitchFamily="2" charset="2"/>
              <a:buNone/>
              <a:defRPr/>
            </a:pPr>
            <a:endParaRPr lang="pt-PT" altLang="en-US" sz="1900" b="1" dirty="0">
              <a:latin typeface="Tahoma" panose="020B060403050404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2000" b="1" dirty="0"/>
              <a:t>Análise</a:t>
            </a:r>
            <a:r>
              <a:rPr lang="pt-PT" altLang="en-US" sz="2000" dirty="0"/>
              <a:t> </a:t>
            </a:r>
            <a:r>
              <a:rPr lang="pt-PT" altLang="en-US" sz="2000" b="1" dirty="0">
                <a:solidFill>
                  <a:schemeClr val="accent2"/>
                </a:solidFill>
              </a:rPr>
              <a:t>Figura 3.6</a:t>
            </a:r>
            <a:r>
              <a:rPr lang="pt-PT" altLang="en-US" sz="2000" dirty="0"/>
              <a:t> (</a:t>
            </a:r>
            <a:r>
              <a:rPr lang="pt-PT" altLang="en-US" sz="2000" i="1" dirty="0"/>
              <a:t>slide seguinte</a:t>
            </a:r>
            <a:r>
              <a:rPr lang="pt-PT" altLang="en-US" sz="2000" dirty="0"/>
              <a:t>)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Marcador de Posição do Número do Diapositivo 5">
            <a:extLst>
              <a:ext uri="{FF2B5EF4-FFF2-40B4-BE49-F238E27FC236}">
                <a16:creationId xmlns:a16="http://schemas.microsoft.com/office/drawing/2014/main" id="{C7DDFFEC-55E4-4283-9D5C-9E94475E3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D142D04-6EEB-45E0-A8F5-E0B7EAB6F07C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25B1DA90-DEBE-404D-AAE0-71DCA06D9E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655638"/>
          </a:xfrm>
        </p:spPr>
        <p:txBody>
          <a:bodyPr/>
          <a:lstStyle/>
          <a:p>
            <a:pPr algn="ctr" eaLnBrk="1" hangingPunct="1"/>
            <a:r>
              <a:rPr lang="pt-PT" altLang="en-US" sz="2800" b="1">
                <a:latin typeface="Tahoma" panose="020B0604030504040204" pitchFamily="34" charset="0"/>
              </a:rPr>
              <a:t>Deslocação da curva de oferta de automóveis</a:t>
            </a:r>
            <a:endParaRPr lang="en-US" altLang="en-US" sz="2800" b="1">
              <a:latin typeface="Tahoma" panose="020B0604030504040204" pitchFamily="34" charset="0"/>
            </a:endParaRPr>
          </a:p>
        </p:txBody>
      </p:sp>
      <p:pic>
        <p:nvPicPr>
          <p:cNvPr id="19460" name="Picture 4" descr="sam72055_0306">
            <a:extLst>
              <a:ext uri="{FF2B5EF4-FFF2-40B4-BE49-F238E27FC236}">
                <a16:creationId xmlns:a16="http://schemas.microsoft.com/office/drawing/2014/main" id="{85DF2368-487F-443E-9DE7-6C089BAD5816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1874838"/>
            <a:ext cx="6481763" cy="3859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Marcador de Posição do Número do Diapositivo 5">
            <a:extLst>
              <a:ext uri="{FF2B5EF4-FFF2-40B4-BE49-F238E27FC236}">
                <a16:creationId xmlns:a16="http://schemas.microsoft.com/office/drawing/2014/main" id="{E40B2E83-B273-4416-8F03-1BAB86684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B6F209F-E93F-40B8-8CB3-503288215D52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4B6A22A-5DAA-4A85-8613-7CD13380A4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>
                <a:latin typeface="Tahoma" panose="020B0604030504040204" pitchFamily="34" charset="0"/>
              </a:rPr>
              <a:t>Análise Figura 3-6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672BDD07-8D73-43F4-B180-36C55711EF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pPr eaLnBrk="1" hangingPunct="1">
              <a:defRPr/>
            </a:pPr>
            <a:r>
              <a:rPr lang="pt-PT" altLang="en-US" sz="2000" b="1" dirty="0">
                <a:solidFill>
                  <a:schemeClr val="folHlink"/>
                </a:solidFill>
                <a:latin typeface="Tahoma" panose="020B0604030504040204" pitchFamily="34" charset="0"/>
              </a:rPr>
              <a:t>Curva S</a:t>
            </a:r>
            <a:r>
              <a:rPr lang="pt-PT" altLang="en-US" sz="2000" dirty="0">
                <a:latin typeface="Tahoma" panose="020B0604030504040204" pitchFamily="34" charset="0"/>
              </a:rPr>
              <a:t> (a cheio): </a:t>
            </a:r>
            <a:r>
              <a:rPr lang="pt-PT" altLang="en-US" sz="2000" b="1" dirty="0">
                <a:latin typeface="Tahoma" panose="020B0604030504040204" pitchFamily="34" charset="0"/>
              </a:rPr>
              <a:t>curva inicial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PT" altLang="en-US" sz="2000" b="1" dirty="0">
              <a:latin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pt-PT" altLang="en-US" sz="2000" b="1" dirty="0">
                <a:solidFill>
                  <a:schemeClr val="folHlink"/>
                </a:solidFill>
                <a:latin typeface="Tahoma" panose="020B0604030504040204" pitchFamily="34" charset="0"/>
              </a:rPr>
              <a:t>Curva S´</a:t>
            </a:r>
            <a:r>
              <a:rPr lang="pt-PT" altLang="en-US" sz="2000" dirty="0">
                <a:latin typeface="Tahoma" panose="020B0604030504040204" pitchFamily="34" charset="0"/>
              </a:rPr>
              <a:t>(a tracejado) : nova curva após </a:t>
            </a:r>
            <a:r>
              <a:rPr lang="pt-PT" altLang="en-US" sz="2000" b="1" i="1" dirty="0">
                <a:latin typeface="Tahoma" panose="020B0604030504040204" pitchFamily="34" charset="0"/>
              </a:rPr>
              <a:t>deslocação para direita</a:t>
            </a:r>
          </a:p>
          <a:p>
            <a:pPr lvl="1" eaLnBrk="1" hangingPunct="1">
              <a:defRPr/>
            </a:pPr>
            <a:r>
              <a:rPr lang="pt-PT" altLang="en-US" sz="1800" dirty="0"/>
              <a:t>Com </a:t>
            </a:r>
            <a:r>
              <a:rPr lang="pt-PT" altLang="en-US" sz="1800" b="1" dirty="0">
                <a:solidFill>
                  <a:schemeClr val="accent2"/>
                </a:solidFill>
              </a:rPr>
              <a:t>P constante</a:t>
            </a:r>
            <a:r>
              <a:rPr lang="pt-PT" altLang="en-US" sz="1800" dirty="0"/>
              <a:t>: </a:t>
            </a:r>
            <a:r>
              <a:rPr lang="pt-PT" altLang="en-US" sz="1800" b="1" dirty="0">
                <a:solidFill>
                  <a:schemeClr val="hlink"/>
                </a:solidFill>
              </a:rPr>
              <a:t>aumenta </a:t>
            </a:r>
            <a:r>
              <a:rPr lang="pt-PT" altLang="en-US" sz="1800" b="1" dirty="0" err="1">
                <a:solidFill>
                  <a:schemeClr val="hlink"/>
                </a:solidFill>
              </a:rPr>
              <a:t>Qs</a:t>
            </a:r>
            <a:endParaRPr lang="pt-PT" altLang="en-US" sz="1800" b="1" dirty="0">
              <a:solidFill>
                <a:schemeClr val="hlink"/>
              </a:solidFill>
            </a:endParaRPr>
          </a:p>
          <a:p>
            <a:pPr lvl="1" eaLnBrk="1" hangingPunct="1">
              <a:defRPr/>
            </a:pPr>
            <a:r>
              <a:rPr lang="pt-PT" altLang="en-US" sz="1800" dirty="0"/>
              <a:t>Factores explicativos: </a:t>
            </a:r>
          </a:p>
          <a:p>
            <a:pPr lvl="2" eaLnBrk="1" hangingPunct="1">
              <a:defRPr/>
            </a:pPr>
            <a:r>
              <a:rPr lang="pt-PT" altLang="en-US" sz="1600" dirty="0"/>
              <a:t>redução</a:t>
            </a:r>
            <a:r>
              <a:rPr lang="pt-PT" altLang="en-US" sz="1800" dirty="0"/>
              <a:t> custos (salários; preço matérias primas): aumento do lucro por unidade produzida que determina aumento da oferta</a:t>
            </a:r>
          </a:p>
          <a:p>
            <a:pPr marL="909637" lvl="2" indent="0" eaLnBrk="1" hangingPunct="1">
              <a:buFont typeface="Wingdings" panose="05000000000000000000" pitchFamily="2" charset="2"/>
              <a:buNone/>
              <a:defRPr/>
            </a:pPr>
            <a:endParaRPr lang="pt-PT" altLang="en-US" sz="1900" dirty="0"/>
          </a:p>
          <a:p>
            <a:pPr eaLnBrk="1" hangingPunct="1">
              <a:defRPr/>
            </a:pPr>
            <a:r>
              <a:rPr lang="pt-PT" altLang="en-US" sz="2000" dirty="0">
                <a:latin typeface="Tahoma" panose="020B0604030504040204" pitchFamily="34" charset="0"/>
              </a:rPr>
              <a:t>Hipótese de </a:t>
            </a:r>
            <a:r>
              <a:rPr lang="pt-PT" altLang="en-US" sz="2000" b="1" i="1" dirty="0">
                <a:latin typeface="Tahoma" panose="020B0604030504040204" pitchFamily="34" charset="0"/>
              </a:rPr>
              <a:t>deslocação para esquerda</a:t>
            </a:r>
          </a:p>
          <a:p>
            <a:pPr lvl="1" eaLnBrk="1" hangingPunct="1">
              <a:defRPr/>
            </a:pPr>
            <a:r>
              <a:rPr lang="pt-PT" altLang="en-US" sz="1800" dirty="0">
                <a:latin typeface="Tahoma" panose="020B0604030504040204" pitchFamily="34" charset="0"/>
              </a:rPr>
              <a:t>Para </a:t>
            </a:r>
            <a:r>
              <a:rPr lang="pt-PT" altLang="en-US" sz="1800" b="1" dirty="0">
                <a:solidFill>
                  <a:schemeClr val="accent2"/>
                </a:solidFill>
                <a:latin typeface="Tahoma" panose="020B0604030504040204" pitchFamily="34" charset="0"/>
              </a:rPr>
              <a:t>P constante</a:t>
            </a:r>
            <a:r>
              <a:rPr lang="pt-PT" altLang="en-US" sz="1800" dirty="0">
                <a:latin typeface="Tahoma" panose="020B0604030504040204" pitchFamily="34" charset="0"/>
              </a:rPr>
              <a:t>: </a:t>
            </a:r>
            <a:r>
              <a:rPr lang="pt-PT" altLang="en-US" sz="1800" b="1" dirty="0" err="1">
                <a:solidFill>
                  <a:schemeClr val="hlink"/>
                </a:solidFill>
                <a:latin typeface="Tahoma" panose="020B0604030504040204" pitchFamily="34" charset="0"/>
              </a:rPr>
              <a:t>Qs</a:t>
            </a:r>
            <a:r>
              <a:rPr lang="pt-PT" altLang="en-US" sz="1800" b="1" dirty="0">
                <a:solidFill>
                  <a:schemeClr val="hlink"/>
                </a:solidFill>
                <a:latin typeface="Tahoma" panose="020B0604030504040204" pitchFamily="34" charset="0"/>
              </a:rPr>
              <a:t> diminui</a:t>
            </a:r>
          </a:p>
          <a:p>
            <a:pPr lvl="1" eaLnBrk="1" hangingPunct="1">
              <a:defRPr/>
            </a:pPr>
            <a:r>
              <a:rPr lang="pt-PT" altLang="en-US" sz="1800" dirty="0">
                <a:latin typeface="Tahoma" panose="020B0604030504040204" pitchFamily="34" charset="0"/>
              </a:rPr>
              <a:t>Factores explicativos: os mesmos, mas sentido inverso</a:t>
            </a:r>
            <a:endParaRPr lang="en-US" altLang="en-US" sz="18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Marcador de Posição do Número do Diapositivo 5">
            <a:extLst>
              <a:ext uri="{FF2B5EF4-FFF2-40B4-BE49-F238E27FC236}">
                <a16:creationId xmlns:a16="http://schemas.microsoft.com/office/drawing/2014/main" id="{90DFB631-C05C-457F-80C8-4049B2587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B58E976-EF74-4190-992F-0D9B9A49C22F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18C62F2D-9482-4A09-A0C4-BD0A0DD6B7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>
                <a:latin typeface="Tahoma" panose="020B0604030504040204" pitchFamily="34" charset="0"/>
              </a:rPr>
              <a:t>Equilíbrio entre oferta e procura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96F8CA10-6D23-4AAC-8E34-99D009C75D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81975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t-PT" altLang="en-US" sz="2000" b="1" dirty="0">
                <a:latin typeface="Tahoma" panose="020B0604030504040204" pitchFamily="34" charset="0"/>
              </a:rPr>
              <a:t>Até agora: procura e oferta analisadas em separado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PT" altLang="en-US" sz="1800" u="sng" dirty="0">
                <a:latin typeface="Tahoma" panose="020B0604030504040204" pitchFamily="34" charset="0"/>
              </a:rPr>
              <a:t>Consumidores</a:t>
            </a:r>
            <a:r>
              <a:rPr lang="pt-PT" altLang="en-US" sz="1800" dirty="0">
                <a:latin typeface="Tahoma" panose="020B0604030504040204" pitchFamily="34" charset="0"/>
              </a:rPr>
              <a:t>: diferentes quantidades procuradas, de acordo com o preço de mercado</a:t>
            </a:r>
          </a:p>
          <a:p>
            <a:pPr lvl="1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Empresas</a:t>
            </a:r>
            <a:r>
              <a:rPr lang="pt-PT" altLang="en-US" sz="1800" dirty="0">
                <a:latin typeface="Tahoma" panose="020B0604030504040204" pitchFamily="34" charset="0"/>
              </a:rPr>
              <a:t>:  diferentes quantidades oferecidas, de acordo com o preço de mercado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t-PT" altLang="en-US" sz="2000" b="1" dirty="0">
                <a:latin typeface="Tahoma" panose="020B0604030504040204" pitchFamily="34" charset="0"/>
              </a:rPr>
              <a:t>Ora, as quantidades procuradas e oferecidas confrontam-se no mercado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PT" altLang="en-US" sz="1800" b="1" dirty="0"/>
              <a:t>Podendo originar </a:t>
            </a:r>
            <a:r>
              <a:rPr lang="pt-PT" altLang="en-US" sz="1800" b="1" dirty="0">
                <a:solidFill>
                  <a:schemeClr val="folHlink"/>
                </a:solidFill>
              </a:rPr>
              <a:t>diferentes situações</a:t>
            </a:r>
          </a:p>
          <a:p>
            <a:pPr lvl="1" eaLnBrk="1" hangingPunct="1">
              <a:lnSpc>
                <a:spcPct val="90000"/>
              </a:lnSpc>
              <a:spcAft>
                <a:spcPct val="45000"/>
              </a:spcAft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Apenas uma é a desejável : </a:t>
            </a:r>
            <a:r>
              <a:rPr lang="pt-PT" altLang="en-US" sz="1800" b="1" dirty="0">
                <a:solidFill>
                  <a:srgbClr val="009900"/>
                </a:solidFill>
                <a:latin typeface="Tahoma" panose="020B0604030504040204" pitchFamily="34" charset="0"/>
              </a:rPr>
              <a:t>Equilíbrio do Mercado</a:t>
            </a:r>
            <a:r>
              <a:rPr lang="pt-PT" altLang="en-US" sz="1800" b="1" dirty="0">
                <a:solidFill>
                  <a:schemeClr val="folHlink"/>
                </a:solidFill>
                <a:latin typeface="Tahoma" panose="020B0604030504040204" pitchFamily="34" charset="0"/>
              </a:rPr>
              <a:t>  </a:t>
            </a:r>
          </a:p>
          <a:p>
            <a:pPr marL="471487" lvl="1" indent="0" eaLnBrk="1" hangingPunct="1">
              <a:lnSpc>
                <a:spcPct val="90000"/>
              </a:lnSpc>
              <a:spcAft>
                <a:spcPct val="45000"/>
              </a:spcAft>
              <a:buFont typeface="Wingdings" panose="05000000000000000000" pitchFamily="2" charset="2"/>
              <a:buNone/>
              <a:defRPr/>
            </a:pPr>
            <a:endParaRPr lang="pt-PT" altLang="en-US" sz="1800" b="1" dirty="0">
              <a:solidFill>
                <a:schemeClr val="folHlink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t-PT" altLang="en-US" sz="1800" b="1" dirty="0"/>
              <a:t>Análise conjunta (procura e oferta):  </a:t>
            </a:r>
            <a:r>
              <a:rPr lang="pt-PT" altLang="en-US" sz="1800" b="1" dirty="0">
                <a:solidFill>
                  <a:schemeClr val="accent2"/>
                </a:solidFill>
              </a:rPr>
              <a:t>Quadro 3-5</a:t>
            </a:r>
            <a:r>
              <a:rPr lang="pt-PT" altLang="en-US" sz="1800" b="1" dirty="0"/>
              <a:t>  e </a:t>
            </a:r>
            <a:r>
              <a:rPr lang="pt-PT" altLang="en-US" sz="1800" b="1" dirty="0">
                <a:solidFill>
                  <a:schemeClr val="accent2"/>
                </a:solidFill>
              </a:rPr>
              <a:t>Figura 3.7</a:t>
            </a:r>
            <a:endParaRPr lang="en-US" altLang="en-US" sz="1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Marcador de Posição do Número do Diapositivo 5">
            <a:extLst>
              <a:ext uri="{FF2B5EF4-FFF2-40B4-BE49-F238E27FC236}">
                <a16:creationId xmlns:a16="http://schemas.microsoft.com/office/drawing/2014/main" id="{1565E0DA-28A6-4FC1-93B5-26C1F22B9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F9D3D83-6444-47F1-A140-985BCC158F3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064F7644-F624-41BA-B5E9-455E9183F8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>
                <a:latin typeface="Tahoma" panose="020B0604030504040204" pitchFamily="34" charset="0"/>
              </a:rPr>
              <a:t>Quantidade procurada e lei da procura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28B70BC-825A-4DA0-AF9C-65D5D40AC1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Aft>
                <a:spcPct val="25000"/>
              </a:spcAft>
              <a:defRPr/>
            </a:pPr>
            <a:r>
              <a:rPr lang="pt-PT" altLang="en-US" sz="2000" b="1" dirty="0">
                <a:solidFill>
                  <a:srgbClr val="990000"/>
                </a:solidFill>
                <a:latin typeface="Tahoma" panose="020B0604030504040204" pitchFamily="34" charset="0"/>
              </a:rPr>
              <a:t>Factores que influenciam as nossas decisões</a:t>
            </a:r>
            <a:r>
              <a:rPr lang="pt-PT" altLang="en-US" sz="2000" dirty="0">
                <a:latin typeface="Tahoma" panose="020B0604030504040204" pitchFamily="34" charset="0"/>
              </a:rPr>
              <a:t> </a:t>
            </a:r>
            <a:r>
              <a:rPr lang="pt-PT" altLang="en-US" sz="2000" i="1" dirty="0">
                <a:latin typeface="Tahoma" panose="020B0604030504040204" pitchFamily="34" charset="0"/>
              </a:rPr>
              <a:t>(</a:t>
            </a:r>
            <a:r>
              <a:rPr lang="pt-PT" altLang="en-US" sz="1800" i="1" dirty="0">
                <a:latin typeface="Tahoma" panose="020B0604030504040204" pitchFamily="34" charset="0"/>
              </a:rPr>
              <a:t>comprar ou não, comprar em que quantidades)?</a:t>
            </a:r>
          </a:p>
          <a:p>
            <a:pPr lvl="1" eaLnBrk="1" hangingPunct="1">
              <a:lnSpc>
                <a:spcPct val="90000"/>
              </a:lnSpc>
              <a:spcAft>
                <a:spcPct val="50000"/>
              </a:spcAft>
              <a:defRPr/>
            </a:pPr>
            <a:r>
              <a:rPr lang="pt-PT" altLang="en-US" sz="1800" b="1" dirty="0">
                <a:solidFill>
                  <a:schemeClr val="folHlink"/>
                </a:solidFill>
                <a:latin typeface="Tahoma" panose="020B0604030504040204" pitchFamily="34" charset="0"/>
              </a:rPr>
              <a:t>Gostos pessoais, rendimento, preços dos bens e serviços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defRPr/>
            </a:pPr>
            <a:r>
              <a:rPr lang="pt-PT" altLang="en-US" sz="2000" b="1" dirty="0">
                <a:solidFill>
                  <a:srgbClr val="006600"/>
                </a:solidFill>
                <a:latin typeface="Tahoma" panose="020B0604030504040204" pitchFamily="34" charset="0"/>
              </a:rPr>
              <a:t>Quantidade procurada</a:t>
            </a:r>
            <a:r>
              <a:rPr lang="pt-PT" altLang="en-US" sz="2000" b="1" dirty="0">
                <a:latin typeface="Tahoma" panose="020B0604030504040204" pitchFamily="34" charset="0"/>
              </a:rPr>
              <a:t> de um bem ou serviço: </a:t>
            </a:r>
          </a:p>
          <a:p>
            <a:pPr lvl="1" eaLnBrk="1" hangingPunct="1">
              <a:lnSpc>
                <a:spcPct val="125000"/>
              </a:lnSpc>
              <a:defRPr/>
            </a:pPr>
            <a:r>
              <a:rPr lang="pt-PT" altLang="en-US" sz="1600" b="1" dirty="0">
                <a:latin typeface="Tahoma" panose="020B0604030504040204" pitchFamily="34" charset="0"/>
              </a:rPr>
              <a:t>Quantidade total desse bem ou serviço que os consumidores (numa dada economia) desejam comprar num dado período de tempo</a:t>
            </a:r>
          </a:p>
          <a:p>
            <a:pPr marL="471487" lvl="1" indent="0" eaLnBrk="1" hangingPunct="1">
              <a:lnSpc>
                <a:spcPct val="125000"/>
              </a:lnSpc>
              <a:buFont typeface="Wingdings" panose="05000000000000000000" pitchFamily="2" charset="2"/>
              <a:buNone/>
              <a:defRPr/>
            </a:pPr>
            <a:endParaRPr lang="pt-PT" altLang="en-US" sz="1600" b="1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O que determina a  </a:t>
            </a:r>
            <a:r>
              <a:rPr lang="pt-PT" altLang="en-US" sz="1800" b="1" dirty="0">
                <a:solidFill>
                  <a:schemeClr val="accent2"/>
                </a:solidFill>
                <a:latin typeface="Tahoma" panose="020B0604030504040204" pitchFamily="34" charset="0"/>
              </a:rPr>
              <a:t>Lei da Procura</a:t>
            </a:r>
            <a:r>
              <a:rPr lang="pt-PT" altLang="en-US" sz="1800" b="1" dirty="0">
                <a:latin typeface="Tahoma" panose="020B0604030504040204" pitchFamily="34" charset="0"/>
              </a:rPr>
              <a:t> </a:t>
            </a:r>
            <a:r>
              <a:rPr lang="pt-PT" altLang="en-US" sz="1600" b="1" dirty="0"/>
              <a:t>(Alfred Marshall, 1842-1924):</a:t>
            </a:r>
            <a:r>
              <a:rPr lang="pt-PT" altLang="en-US" sz="1400" b="1" dirty="0"/>
              <a:t> </a:t>
            </a:r>
          </a:p>
          <a:p>
            <a:pPr lvl="1" algn="just" eaLnBrk="1" hangingPunct="1">
              <a:lnSpc>
                <a:spcPct val="125000"/>
              </a:lnSpc>
              <a:defRPr/>
            </a:pPr>
            <a:r>
              <a:rPr lang="pt-PT" altLang="en-US" sz="1400" b="1" dirty="0">
                <a:latin typeface="Tahoma" panose="020B0604030504040204" pitchFamily="34" charset="0"/>
              </a:rPr>
              <a:t>Quanto </a:t>
            </a:r>
            <a:r>
              <a:rPr lang="pt-PT" altLang="en-US" sz="1400" b="1" dirty="0">
                <a:solidFill>
                  <a:schemeClr val="folHlink"/>
                </a:solidFill>
                <a:latin typeface="Tahoma" panose="020B0604030504040204" pitchFamily="34" charset="0"/>
              </a:rPr>
              <a:t>mais elevado</a:t>
            </a:r>
            <a:r>
              <a:rPr lang="pt-PT" altLang="en-US" sz="1400" b="1" dirty="0">
                <a:latin typeface="Tahoma" panose="020B0604030504040204" pitchFamily="34" charset="0"/>
              </a:rPr>
              <a:t> for o </a:t>
            </a:r>
            <a:r>
              <a:rPr lang="pt-PT" altLang="en-US" sz="1400" b="1" dirty="0">
                <a:solidFill>
                  <a:schemeClr val="folHlink"/>
                </a:solidFill>
                <a:latin typeface="Tahoma" panose="020B0604030504040204" pitchFamily="34" charset="0"/>
              </a:rPr>
              <a:t>preço</a:t>
            </a:r>
            <a:r>
              <a:rPr lang="pt-PT" altLang="en-US" sz="1400" b="1" dirty="0">
                <a:latin typeface="Tahoma" panose="020B0604030504040204" pitchFamily="34" charset="0"/>
              </a:rPr>
              <a:t> de um bem ou serviço, </a:t>
            </a:r>
            <a:r>
              <a:rPr lang="pt-PT" altLang="en-US" sz="1400" b="1" dirty="0">
                <a:solidFill>
                  <a:schemeClr val="accent2"/>
                </a:solidFill>
                <a:latin typeface="Tahoma" panose="020B0604030504040204" pitchFamily="34" charset="0"/>
              </a:rPr>
              <a:t>menor</a:t>
            </a:r>
            <a:r>
              <a:rPr lang="pt-PT" altLang="en-US" sz="1400" b="1" dirty="0">
                <a:latin typeface="Tahoma" panose="020B0604030504040204" pitchFamily="34" charset="0"/>
              </a:rPr>
              <a:t> será a </a:t>
            </a:r>
            <a:r>
              <a:rPr lang="pt-PT" altLang="en-US" sz="1400" b="1" dirty="0">
                <a:solidFill>
                  <a:schemeClr val="accent2"/>
                </a:solidFill>
                <a:latin typeface="Tahoma" panose="020B0604030504040204" pitchFamily="34" charset="0"/>
              </a:rPr>
              <a:t>quantidade procurada</a:t>
            </a:r>
            <a:r>
              <a:rPr lang="pt-PT" altLang="en-US" sz="1400" b="1" dirty="0">
                <a:latin typeface="Tahoma" panose="020B0604030504040204" pitchFamily="34" charset="0"/>
              </a:rPr>
              <a:t>, </a:t>
            </a:r>
            <a:r>
              <a:rPr lang="pt-PT" altLang="en-US" sz="1400" b="1" i="1" dirty="0">
                <a:latin typeface="Tahoma" panose="020B0604030504040204" pitchFamily="34" charset="0"/>
              </a:rPr>
              <a:t>tudo o resto constante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pt-PT" altLang="en-US" sz="1600" b="1" dirty="0"/>
          </a:p>
          <a:p>
            <a:pPr eaLnBrk="1" hangingPunct="1">
              <a:lnSpc>
                <a:spcPct val="125000"/>
              </a:lnSpc>
              <a:defRPr/>
            </a:pPr>
            <a:endParaRPr lang="pt-PT" altLang="en-US" sz="2000" b="1" dirty="0">
              <a:latin typeface="Tahoma" panose="020B0604030504040204" pitchFamily="34" charset="0"/>
            </a:endParaRPr>
          </a:p>
          <a:p>
            <a:pPr lvl="1" eaLnBrk="1" hangingPunct="1">
              <a:lnSpc>
                <a:spcPct val="90000"/>
              </a:lnSpc>
              <a:spcAft>
                <a:spcPct val="15000"/>
              </a:spcAft>
              <a:defRPr/>
            </a:pPr>
            <a:endParaRPr lang="pt-PT" altLang="en-US" sz="2000" b="1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ct val="50000"/>
              </a:spcAft>
              <a:defRPr/>
            </a:pPr>
            <a:endParaRPr lang="pt-PT" altLang="en-US" sz="26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Marcador de Posição do Número do Diapositivo 5">
            <a:extLst>
              <a:ext uri="{FF2B5EF4-FFF2-40B4-BE49-F238E27FC236}">
                <a16:creationId xmlns:a16="http://schemas.microsoft.com/office/drawing/2014/main" id="{B7E59CD7-57D8-4C60-9928-2F6792DCD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CBDA0D3-B577-4969-8925-FCBCEE1ACAB3}" type="slidenum">
              <a:rPr lang="en-US" altLang="en-US"/>
              <a:pPr/>
              <a:t>20</a:t>
            </a:fld>
            <a:endParaRPr lang="en-US" altLang="en-US"/>
          </a:p>
        </p:txBody>
      </p:sp>
      <p:pic>
        <p:nvPicPr>
          <p:cNvPr id="22531" name="Picture 3" descr="sam72055_tb0305">
            <a:extLst>
              <a:ext uri="{FF2B5EF4-FFF2-40B4-BE49-F238E27FC236}">
                <a16:creationId xmlns:a16="http://schemas.microsoft.com/office/drawing/2014/main" id="{214160E8-A764-43BF-BE0E-202D8D07855F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557338"/>
            <a:ext cx="9144000" cy="4464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Marcador de Posição do Número do Diapositivo 5">
            <a:extLst>
              <a:ext uri="{FF2B5EF4-FFF2-40B4-BE49-F238E27FC236}">
                <a16:creationId xmlns:a16="http://schemas.microsoft.com/office/drawing/2014/main" id="{EACF9E4E-F952-44A3-9D88-38CABF0F1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76D5793-9876-4F41-BE24-184B85384DA8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637FE4D0-F58E-4C23-BD11-CD4DBF56FC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>
                <a:latin typeface="Tahoma" panose="020B0604030504040204" pitchFamily="34" charset="0"/>
              </a:rPr>
              <a:t>Análise Quadro 3-5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B5B3021D-F85A-49E4-8399-6DA48B8CDD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00213"/>
            <a:ext cx="8253412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PT" altLang="en-US" sz="2000" b="1" dirty="0">
                <a:solidFill>
                  <a:schemeClr val="hlink"/>
                </a:solidFill>
                <a:latin typeface="Tahoma" panose="020B0604030504040204" pitchFamily="34" charset="0"/>
              </a:rPr>
              <a:t>Colunas 1-2-3</a:t>
            </a:r>
            <a:r>
              <a:rPr lang="pt-PT" altLang="en-US" sz="2000" b="1" dirty="0">
                <a:latin typeface="Tahoma" panose="020B0604030504040204" pitchFamily="34" charset="0"/>
              </a:rPr>
              <a:t>: </a:t>
            </a:r>
            <a:r>
              <a:rPr lang="pt-PT" altLang="en-US" sz="2000" b="1" i="1" dirty="0">
                <a:latin typeface="Tahoma" panose="020B0604030504040204" pitchFamily="34" charset="0"/>
              </a:rPr>
              <a:t>dados anteriores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PT" altLang="en-US" sz="2000" b="1" dirty="0">
                <a:latin typeface="Tahoma" panose="020B0604030504040204" pitchFamily="34" charset="0"/>
              </a:rPr>
              <a:t>Apenas </a:t>
            </a:r>
            <a:r>
              <a:rPr lang="pt-PT" altLang="en-US" sz="2000" b="1" dirty="0">
                <a:solidFill>
                  <a:schemeClr val="folHlink"/>
                </a:solidFill>
                <a:latin typeface="Tahoma" panose="020B0604030504040204" pitchFamily="34" charset="0"/>
              </a:rPr>
              <a:t>um preço</a:t>
            </a:r>
            <a:r>
              <a:rPr lang="pt-PT" altLang="en-US" sz="2000" b="1" dirty="0">
                <a:latin typeface="Tahoma" panose="020B0604030504040204" pitchFamily="34" charset="0"/>
              </a:rPr>
              <a:t> permite </a:t>
            </a:r>
            <a:r>
              <a:rPr lang="pt-PT" altLang="en-US" sz="2000" b="1" dirty="0">
                <a:solidFill>
                  <a:schemeClr val="folHlink"/>
                </a:solidFill>
                <a:latin typeface="Tahoma" panose="020B0604030504040204" pitchFamily="34" charset="0"/>
              </a:rPr>
              <a:t>igualar as quantidades</a:t>
            </a:r>
            <a:r>
              <a:rPr lang="pt-PT" altLang="en-US" sz="2000" b="1" dirty="0">
                <a:latin typeface="Tahoma" panose="020B0604030504040204" pitchFamily="34" charset="0"/>
              </a:rPr>
              <a:t> procurada e oferecida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P = 3 :  </a:t>
            </a:r>
            <a:r>
              <a:rPr lang="pt-PT" altLang="en-US" sz="1800" b="1" dirty="0" err="1">
                <a:latin typeface="Tahoma" panose="020B0604030504040204" pitchFamily="34" charset="0"/>
              </a:rPr>
              <a:t>Qd</a:t>
            </a:r>
            <a:r>
              <a:rPr lang="pt-PT" altLang="en-US" sz="1800" b="1" dirty="0">
                <a:latin typeface="Tahoma" panose="020B0604030504040204" pitchFamily="34" charset="0"/>
              </a:rPr>
              <a:t> = </a:t>
            </a:r>
            <a:r>
              <a:rPr lang="pt-PT" altLang="en-US" sz="1800" b="1" dirty="0" err="1">
                <a:latin typeface="Tahoma" panose="020B0604030504040204" pitchFamily="34" charset="0"/>
              </a:rPr>
              <a:t>Qs</a:t>
            </a:r>
            <a:r>
              <a:rPr lang="pt-PT" altLang="en-US" sz="1800" b="1" dirty="0">
                <a:latin typeface="Tahoma" panose="020B0604030504040204" pitchFamily="34" charset="0"/>
              </a:rPr>
              <a:t> =12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Corresponde à </a:t>
            </a:r>
            <a:r>
              <a:rPr lang="pt-PT" altLang="en-US" sz="1800" b="1" dirty="0">
                <a:solidFill>
                  <a:schemeClr val="folHlink"/>
                </a:solidFill>
                <a:latin typeface="Tahoma" panose="020B0604030504040204" pitchFamily="34" charset="0"/>
              </a:rPr>
              <a:t>situação C</a:t>
            </a:r>
            <a:r>
              <a:rPr lang="pt-PT" altLang="en-US" sz="1800" b="1" dirty="0">
                <a:latin typeface="Tahoma" panose="020B0604030504040204" pitchFamily="34" charset="0"/>
              </a:rPr>
              <a:t>:  </a:t>
            </a:r>
            <a:r>
              <a:rPr lang="pt-PT" altLang="en-US" sz="1800" b="1" dirty="0">
                <a:solidFill>
                  <a:srgbClr val="006600"/>
                </a:solidFill>
                <a:latin typeface="Tahoma" panose="020B0604030504040204" pitchFamily="34" charset="0"/>
              </a:rPr>
              <a:t>equilíbrio do mercado</a:t>
            </a:r>
            <a:r>
              <a:rPr lang="pt-PT" altLang="en-US" sz="1800" b="1" dirty="0">
                <a:solidFill>
                  <a:srgbClr val="006600"/>
                </a:solidFill>
              </a:rPr>
              <a:t> </a:t>
            </a:r>
          </a:p>
          <a:p>
            <a:pPr lvl="2" eaLnBrk="1" hangingPunct="1">
              <a:lnSpc>
                <a:spcPct val="90000"/>
              </a:lnSpc>
              <a:spcAft>
                <a:spcPct val="25000"/>
              </a:spcAft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(Pe, </a:t>
            </a:r>
            <a:r>
              <a:rPr lang="pt-PT" altLang="en-US" sz="1800" b="1" dirty="0" err="1">
                <a:latin typeface="Tahoma" panose="020B0604030504040204" pitchFamily="34" charset="0"/>
              </a:rPr>
              <a:t>Qe</a:t>
            </a:r>
            <a:r>
              <a:rPr lang="pt-PT" altLang="en-US" sz="1800" b="1" dirty="0">
                <a:latin typeface="Tahoma" panose="020B0604030504040204" pitchFamily="34" charset="0"/>
              </a:rPr>
              <a:t>): preço e quantidade de equilibrio</a:t>
            </a:r>
          </a:p>
          <a:p>
            <a:pPr marL="909637" lvl="2" indent="0" eaLnBrk="1" hangingPunct="1">
              <a:lnSpc>
                <a:spcPct val="90000"/>
              </a:lnSpc>
              <a:spcAft>
                <a:spcPct val="25000"/>
              </a:spcAft>
              <a:buFont typeface="Wingdings" panose="05000000000000000000" pitchFamily="2" charset="2"/>
              <a:buNone/>
              <a:defRPr/>
            </a:pPr>
            <a:endParaRPr lang="pt-PT" altLang="en-US" sz="1800" b="1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ct val="25000"/>
              </a:spcAft>
              <a:defRPr/>
            </a:pPr>
            <a:r>
              <a:rPr lang="pt-PT" altLang="en-US" sz="2000" b="1" u="sng" dirty="0">
                <a:latin typeface="Tahoma" panose="020B0604030504040204" pitchFamily="34" charset="0"/>
              </a:rPr>
              <a:t>Outras </a:t>
            </a:r>
            <a:r>
              <a:rPr lang="pt-PT" altLang="en-US" sz="2000" b="1" dirty="0">
                <a:latin typeface="Tahoma" panose="020B0604030504040204" pitchFamily="34" charset="0"/>
              </a:rPr>
              <a:t>duas situações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PT" altLang="en-US" sz="1800" b="1" dirty="0">
                <a:solidFill>
                  <a:schemeClr val="folHlink"/>
                </a:solidFill>
                <a:latin typeface="Tahoma" panose="020B0604030504040204" pitchFamily="34" charset="0"/>
              </a:rPr>
              <a:t>Preços inferiores</a:t>
            </a:r>
            <a:r>
              <a:rPr lang="pt-PT" altLang="en-US" sz="1800" b="1" dirty="0">
                <a:latin typeface="Tahoma" panose="020B0604030504040204" pitchFamily="34" charset="0"/>
              </a:rPr>
              <a:t>:  procura superior à oferta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Casos D, E: </a:t>
            </a:r>
            <a:r>
              <a:rPr lang="pt-PT" altLang="en-US" sz="1800" b="1" dirty="0">
                <a:solidFill>
                  <a:schemeClr val="accent2"/>
                </a:solidFill>
                <a:latin typeface="Tahoma" panose="020B0604030504040204" pitchFamily="34" charset="0"/>
              </a:rPr>
              <a:t>Escassez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PT" altLang="en-US" sz="1800" b="1" dirty="0">
                <a:solidFill>
                  <a:schemeClr val="folHlink"/>
                </a:solidFill>
                <a:latin typeface="Tahoma" panose="020B0604030504040204" pitchFamily="34" charset="0"/>
              </a:rPr>
              <a:t>Preços superiores</a:t>
            </a:r>
            <a:r>
              <a:rPr lang="pt-PT" altLang="en-US" sz="1800" b="1" dirty="0">
                <a:latin typeface="Tahoma" panose="020B0604030504040204" pitchFamily="34" charset="0"/>
              </a:rPr>
              <a:t>:  oferta superior à procura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Casos A, B:  </a:t>
            </a:r>
            <a:r>
              <a:rPr lang="pt-PT" altLang="en-US" sz="1800" b="1" dirty="0">
                <a:solidFill>
                  <a:schemeClr val="accent2"/>
                </a:solidFill>
                <a:latin typeface="Tahoma" panose="020B0604030504040204" pitchFamily="34" charset="0"/>
              </a:rPr>
              <a:t>Excedente</a:t>
            </a:r>
            <a:endParaRPr lang="en-US" altLang="en-US" sz="1800" b="1" dirty="0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Marcador de Posição do Número do Diapositivo 5">
            <a:extLst>
              <a:ext uri="{FF2B5EF4-FFF2-40B4-BE49-F238E27FC236}">
                <a16:creationId xmlns:a16="http://schemas.microsoft.com/office/drawing/2014/main" id="{BC2364E0-42F3-49F6-8B13-B31EFE2BD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35EAF64-9E71-42FD-8726-C31713BA9122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37F198D0-93C4-4BEA-882A-FC21702B7A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>
                <a:latin typeface="Tahoma" panose="020B0604030504040204" pitchFamily="34" charset="0"/>
              </a:rPr>
              <a:t>Escassez e excedente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86F11FDE-89AE-43CB-8909-3050BDE255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000" b="1">
                <a:latin typeface="Tahoma" panose="020B0604030504040204" pitchFamily="34" charset="0"/>
              </a:rPr>
              <a:t>Existe uma </a:t>
            </a:r>
            <a:r>
              <a:rPr lang="pt-PT" altLang="en-US" sz="2000" b="1">
                <a:solidFill>
                  <a:schemeClr val="accent2"/>
                </a:solidFill>
                <a:latin typeface="Tahoma" panose="020B0604030504040204" pitchFamily="34" charset="0"/>
              </a:rPr>
              <a:t>pressão sobre o preço</a:t>
            </a:r>
            <a:r>
              <a:rPr lang="pt-PT" altLang="en-US" sz="2000" b="1">
                <a:latin typeface="Tahoma" panose="020B0604030504040204" pitchFamily="34" charset="0"/>
              </a:rPr>
              <a:t> [</a:t>
            </a:r>
            <a:r>
              <a:rPr lang="pt-PT" altLang="en-US" sz="2000" b="1">
                <a:solidFill>
                  <a:schemeClr val="hlink"/>
                </a:solidFill>
                <a:latin typeface="Tahoma" panose="020B0604030504040204" pitchFamily="34" charset="0"/>
              </a:rPr>
              <a:t>Coluna 5</a:t>
            </a:r>
            <a:r>
              <a:rPr lang="pt-PT" altLang="en-US" sz="2000" b="1">
                <a:latin typeface="Tahoma" panose="020B0604030504040204" pitchFamily="34" charset="0"/>
              </a:rPr>
              <a:t>] para se atingir um equílibrio de mercado</a:t>
            </a:r>
          </a:p>
          <a:p>
            <a:pPr lvl="1" eaLnBrk="1" hangingPunct="1"/>
            <a:r>
              <a:rPr lang="pt-PT" altLang="en-US" sz="2000" b="1">
                <a:solidFill>
                  <a:srgbClr val="0000FF"/>
                </a:solidFill>
              </a:rPr>
              <a:t>Escassez</a:t>
            </a:r>
            <a:r>
              <a:rPr lang="pt-PT" altLang="en-US" sz="2000" b="1"/>
              <a:t>: </a:t>
            </a:r>
            <a:r>
              <a:rPr lang="pt-PT" altLang="en-US" sz="2000" b="1" i="1">
                <a:solidFill>
                  <a:schemeClr val="accent2"/>
                </a:solidFill>
              </a:rPr>
              <a:t>pressão para a subida</a:t>
            </a:r>
          </a:p>
          <a:p>
            <a:pPr lvl="2" eaLnBrk="1" hangingPunct="1"/>
            <a:r>
              <a:rPr lang="pt-PT" altLang="en-US" sz="2000" b="1">
                <a:latin typeface="Tahoma" panose="020B0604030504040204" pitchFamily="34" charset="0"/>
              </a:rPr>
              <a:t>consumidores estão dispostos a pagar mais pelo bem; produtores procurarão ganhar mais com a subida do preço</a:t>
            </a:r>
            <a:endParaRPr lang="pt-PT" altLang="en-US" sz="2200" b="1">
              <a:latin typeface="Tahoma" panose="020B0604030504040204" pitchFamily="34" charset="0"/>
            </a:endParaRPr>
          </a:p>
          <a:p>
            <a:pPr lvl="1" eaLnBrk="1" hangingPunct="1"/>
            <a:r>
              <a:rPr lang="pt-PT" altLang="en-US" sz="2000" b="1">
                <a:solidFill>
                  <a:srgbClr val="0000FF"/>
                </a:solidFill>
              </a:rPr>
              <a:t>Excedente</a:t>
            </a:r>
            <a:r>
              <a:rPr lang="pt-PT" altLang="en-US" sz="2000" b="1"/>
              <a:t>: </a:t>
            </a:r>
            <a:r>
              <a:rPr lang="pt-PT" altLang="en-US" sz="2000" b="1" i="1">
                <a:solidFill>
                  <a:schemeClr val="accent2"/>
                </a:solidFill>
              </a:rPr>
              <a:t>pressão para a descida</a:t>
            </a:r>
            <a:r>
              <a:rPr lang="pt-PT" altLang="en-US" b="1"/>
              <a:t> </a:t>
            </a:r>
          </a:p>
          <a:p>
            <a:pPr lvl="2" eaLnBrk="1" hangingPunct="1"/>
            <a:r>
              <a:rPr lang="pt-PT" altLang="en-US" sz="2000" b="1">
                <a:latin typeface="Tahoma" panose="020B0604030504040204" pitchFamily="34" charset="0"/>
              </a:rPr>
              <a:t>produtores dispostos a baixar o preço para escoar os stocks; consumidores aproveitam para gastar menos com a compra do bem</a:t>
            </a:r>
            <a:endParaRPr lang="en-US" altLang="en-US" sz="2000" b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Marcador de Posição do Número do Diapositivo 5">
            <a:extLst>
              <a:ext uri="{FF2B5EF4-FFF2-40B4-BE49-F238E27FC236}">
                <a16:creationId xmlns:a16="http://schemas.microsoft.com/office/drawing/2014/main" id="{217671F5-930B-4A5B-AF3B-421238C6C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2A1A25C-3196-49B9-940D-1ADB990A55D1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030E3CE8-FED9-4EEC-B490-AA6F16639A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855663"/>
          </a:xfrm>
        </p:spPr>
        <p:txBody>
          <a:bodyPr/>
          <a:lstStyle/>
          <a:p>
            <a:pPr eaLnBrk="1" hangingPunct="1"/>
            <a:r>
              <a:rPr lang="pt-PT" altLang="en-US" sz="2000" b="1">
                <a:latin typeface="Tahoma" panose="020B0604030504040204" pitchFamily="34" charset="0"/>
              </a:rPr>
              <a:t>Figura 3-7: o equilíbrio de mercado ocorre na intersecção das curvas da procura e da oferta</a:t>
            </a:r>
            <a:endParaRPr lang="en-US" altLang="en-US" sz="2000" b="1">
              <a:latin typeface="Tahoma" panose="020B0604030504040204" pitchFamily="34" charset="0"/>
            </a:endParaRPr>
          </a:p>
        </p:txBody>
      </p:sp>
      <p:pic>
        <p:nvPicPr>
          <p:cNvPr id="25604" name="Picture 4" descr="sam72055_0307">
            <a:extLst>
              <a:ext uri="{FF2B5EF4-FFF2-40B4-BE49-F238E27FC236}">
                <a16:creationId xmlns:a16="http://schemas.microsoft.com/office/drawing/2014/main" id="{B30667A5-A9DF-4D5D-8AD3-29C742193F30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1874838"/>
            <a:ext cx="65532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Marcador de Posição do Número do Diapositivo 5">
            <a:extLst>
              <a:ext uri="{FF2B5EF4-FFF2-40B4-BE49-F238E27FC236}">
                <a16:creationId xmlns:a16="http://schemas.microsoft.com/office/drawing/2014/main" id="{DD892E06-5E1B-41DF-A801-5631F8450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A59EAF5-32B7-472E-9685-A01C1408AD68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D53CE9C3-97F1-4048-AB62-3F9ABDF8DD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Análise Figura 3-7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073A22D2-B707-475C-A2F9-22356D8631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pPr eaLnBrk="1" hangingPunct="1">
              <a:spcAft>
                <a:spcPct val="25000"/>
              </a:spcAft>
            </a:pPr>
            <a:r>
              <a:rPr lang="pt-PT" altLang="en-US" sz="2000" b="1">
                <a:solidFill>
                  <a:schemeClr val="accent2"/>
                </a:solidFill>
                <a:latin typeface="Tahoma" panose="020B0604030504040204" pitchFamily="34" charset="0"/>
              </a:rPr>
              <a:t>Nota</a:t>
            </a:r>
            <a:r>
              <a:rPr lang="pt-PT" altLang="en-US" sz="2000" b="1">
                <a:latin typeface="Tahoma" panose="020B0604030504040204" pitchFamily="34" charset="0"/>
              </a:rPr>
              <a:t>: combinação no mesmo gráfico das curvas da procura e da oferta já estudadas (Figuras 3-2 e 3-4)</a:t>
            </a:r>
          </a:p>
          <a:p>
            <a:pPr eaLnBrk="1" hangingPunct="1">
              <a:spcAft>
                <a:spcPct val="25000"/>
              </a:spcAft>
            </a:pPr>
            <a:r>
              <a:rPr lang="pt-PT" altLang="en-US" sz="2000" b="1">
                <a:solidFill>
                  <a:schemeClr val="folHlink"/>
                </a:solidFill>
                <a:latin typeface="Tahoma" panose="020B0604030504040204" pitchFamily="34" charset="0"/>
              </a:rPr>
              <a:t>Ponto C</a:t>
            </a:r>
            <a:r>
              <a:rPr lang="pt-PT" altLang="en-US" sz="2000" b="1">
                <a:latin typeface="Tahoma" panose="020B0604030504040204" pitchFamily="34" charset="0"/>
              </a:rPr>
              <a:t>:  intersecção das duas curvas</a:t>
            </a:r>
            <a:endParaRPr lang="pt-PT" altLang="en-US" sz="2000" b="1"/>
          </a:p>
          <a:p>
            <a:pPr lvl="1" eaLnBrk="1" hangingPunct="1"/>
            <a:r>
              <a:rPr lang="pt-PT" altLang="en-US" sz="1800" b="1">
                <a:solidFill>
                  <a:schemeClr val="folHlink"/>
                </a:solidFill>
                <a:latin typeface="Tahoma" panose="020B0604030504040204" pitchFamily="34" charset="0"/>
              </a:rPr>
              <a:t>P = 3</a:t>
            </a:r>
            <a:r>
              <a:rPr lang="pt-PT" altLang="en-US" sz="1800" b="1">
                <a:latin typeface="Tahoma" panose="020B0604030504040204" pitchFamily="34" charset="0"/>
              </a:rPr>
              <a:t>      (preço de equilíbrio)</a:t>
            </a:r>
          </a:p>
          <a:p>
            <a:pPr lvl="1" eaLnBrk="1" hangingPunct="1"/>
            <a:r>
              <a:rPr lang="pt-PT" altLang="en-US" sz="1800" b="1">
                <a:solidFill>
                  <a:schemeClr val="folHlink"/>
                </a:solidFill>
                <a:latin typeface="Tahoma" panose="020B0604030504040204" pitchFamily="34" charset="0"/>
              </a:rPr>
              <a:t>Q = 12</a:t>
            </a:r>
            <a:r>
              <a:rPr lang="pt-PT" altLang="en-US" sz="1800" b="1">
                <a:latin typeface="Tahoma" panose="020B0604030504040204" pitchFamily="34" charset="0"/>
              </a:rPr>
              <a:t>   (quantidade de equilíbrio)</a:t>
            </a:r>
          </a:p>
          <a:p>
            <a:pPr lvl="1" eaLnBrk="1" hangingPunct="1">
              <a:spcAft>
                <a:spcPct val="25000"/>
              </a:spcAft>
            </a:pPr>
            <a:r>
              <a:rPr lang="pt-PT" altLang="en-US" sz="1800" b="1">
                <a:latin typeface="Tahoma" panose="020B0604030504040204" pitchFamily="34" charset="0"/>
              </a:rPr>
              <a:t>Não há escassez nem excedente </a:t>
            </a:r>
          </a:p>
          <a:p>
            <a:pPr lvl="1" eaLnBrk="1" hangingPunct="1">
              <a:spcAft>
                <a:spcPct val="25000"/>
              </a:spcAft>
            </a:pPr>
            <a:endParaRPr lang="pt-PT" altLang="en-US" sz="1800" b="1">
              <a:latin typeface="Tahoma" panose="020B0604030504040204" pitchFamily="34" charset="0"/>
            </a:endParaRPr>
          </a:p>
          <a:p>
            <a:pPr eaLnBrk="1" hangingPunct="1"/>
            <a:r>
              <a:rPr lang="pt-PT" altLang="en-US" sz="2000" b="1">
                <a:latin typeface="Tahoma" panose="020B0604030504040204" pitchFamily="34" charset="0"/>
              </a:rPr>
              <a:t>Outros niveis de preços: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t-PT" altLang="en-US" sz="1400" b="1"/>
          </a:p>
          <a:p>
            <a:pPr lvl="1" eaLnBrk="1" hangingPunct="1"/>
            <a:r>
              <a:rPr lang="pt-PT" altLang="en-US" sz="2000" b="1">
                <a:solidFill>
                  <a:schemeClr val="hlink"/>
                </a:solidFill>
                <a:latin typeface="Tahoma" panose="020B0604030504040204" pitchFamily="34" charset="0"/>
              </a:rPr>
              <a:t>Preço superior</a:t>
            </a:r>
            <a:r>
              <a:rPr lang="pt-PT" altLang="en-US" sz="2000" b="1">
                <a:latin typeface="Tahoma" panose="020B0604030504040204" pitchFamily="34" charset="0"/>
              </a:rPr>
              <a:t>:  sempre </a:t>
            </a:r>
            <a:r>
              <a:rPr lang="pt-PT" altLang="en-US" sz="2000" b="1">
                <a:solidFill>
                  <a:schemeClr val="accent2"/>
                </a:solidFill>
                <a:latin typeface="Tahoma" panose="020B0604030504040204" pitchFamily="34" charset="0"/>
              </a:rPr>
              <a:t>excedente</a:t>
            </a:r>
            <a:r>
              <a:rPr lang="pt-PT" altLang="en-US" sz="2000" b="1">
                <a:latin typeface="Tahoma" panose="020B0604030504040204" pitchFamily="34" charset="0"/>
              </a:rPr>
              <a:t>  (P = 5)</a:t>
            </a:r>
          </a:p>
          <a:p>
            <a:pPr lvl="1" eaLnBrk="1" hangingPunct="1"/>
            <a:r>
              <a:rPr lang="pt-PT" altLang="en-US" sz="2000" b="1">
                <a:solidFill>
                  <a:schemeClr val="hlink"/>
                </a:solidFill>
                <a:latin typeface="Tahoma" panose="020B0604030504040204" pitchFamily="34" charset="0"/>
              </a:rPr>
              <a:t>Preço inferior</a:t>
            </a:r>
            <a:r>
              <a:rPr lang="pt-PT" altLang="en-US" sz="2000" b="1">
                <a:latin typeface="Tahoma" panose="020B0604030504040204" pitchFamily="34" charset="0"/>
              </a:rPr>
              <a:t>: sempre </a:t>
            </a:r>
            <a:r>
              <a:rPr lang="pt-PT" altLang="en-US" sz="2000" b="1">
                <a:solidFill>
                  <a:schemeClr val="accent2"/>
                </a:solidFill>
                <a:latin typeface="Tahoma" panose="020B0604030504040204" pitchFamily="34" charset="0"/>
              </a:rPr>
              <a:t>escassez </a:t>
            </a:r>
            <a:r>
              <a:rPr lang="pt-PT" altLang="en-US" sz="2000" b="1">
                <a:latin typeface="Tahoma" panose="020B0604030504040204" pitchFamily="34" charset="0"/>
              </a:rPr>
              <a:t>       (P = 2)</a:t>
            </a:r>
            <a:endParaRPr lang="en-US" altLang="en-US" sz="2000" b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Marcador de Posição do Número do Diapositivo 5">
            <a:extLst>
              <a:ext uri="{FF2B5EF4-FFF2-40B4-BE49-F238E27FC236}">
                <a16:creationId xmlns:a16="http://schemas.microsoft.com/office/drawing/2014/main" id="{A5982C2F-BBD0-4EED-B62F-72AAAAD5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98EADA0-736F-4DF8-BDC9-3D9D5649DD9C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D95C73F6-FE12-414D-8773-7681BC32D9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>
                <a:latin typeface="Tahoma" panose="020B0604030504040204" pitchFamily="34" charset="0"/>
              </a:rPr>
              <a:t>Equilíbrio de mercado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E33A0070-A304-4E24-AF53-2D624B76A4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PT" altLang="en-US" sz="2400" b="1">
                <a:latin typeface="Tahoma" panose="020B0604030504040204" pitchFamily="34" charset="0"/>
              </a:rPr>
              <a:t>Quais os efeitos sobre o equilibrio de mercado de</a:t>
            </a:r>
          </a:p>
          <a:p>
            <a:pPr lvl="1" eaLnBrk="1" hangingPunct="1">
              <a:lnSpc>
                <a:spcPct val="115000"/>
              </a:lnSpc>
            </a:pPr>
            <a:r>
              <a:rPr lang="pt-PT" altLang="en-US" sz="2400" b="1">
                <a:latin typeface="Tahoma" panose="020B0604030504040204" pitchFamily="34" charset="0"/>
              </a:rPr>
              <a:t>Deslocação da curva da oferta?</a:t>
            </a:r>
          </a:p>
          <a:p>
            <a:pPr lvl="1" eaLnBrk="1" hangingPunct="1">
              <a:lnSpc>
                <a:spcPct val="115000"/>
              </a:lnSpc>
            </a:pPr>
            <a:r>
              <a:rPr lang="pt-PT" altLang="en-US" sz="2400" b="1">
                <a:latin typeface="Tahoma" panose="020B0604030504040204" pitchFamily="34" charset="0"/>
              </a:rPr>
              <a:t>Deslocação da curva da procura?</a:t>
            </a:r>
          </a:p>
          <a:p>
            <a:pPr eaLnBrk="1" hangingPunct="1"/>
            <a:endParaRPr lang="pt-PT" altLang="en-US" sz="2400" b="1"/>
          </a:p>
          <a:p>
            <a:pPr lvl="2" eaLnBrk="1" hangingPunct="1"/>
            <a:r>
              <a:rPr lang="pt-PT" altLang="en-US" sz="2400" b="1">
                <a:solidFill>
                  <a:schemeClr val="accent2"/>
                </a:solidFill>
                <a:latin typeface="Tahoma" panose="020B0604030504040204" pitchFamily="34" charset="0"/>
              </a:rPr>
              <a:t>FIGURA 3-8</a:t>
            </a:r>
            <a:r>
              <a:rPr lang="pt-PT" altLang="en-US" sz="2400" b="1">
                <a:latin typeface="Tahoma" panose="020B0604030504040204" pitchFamily="34" charset="0"/>
              </a:rPr>
              <a:t> </a:t>
            </a:r>
            <a:endParaRPr lang="en-US" altLang="en-US" sz="2400" b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Marcador de Posição do Número do Diapositivo 5">
            <a:extLst>
              <a:ext uri="{FF2B5EF4-FFF2-40B4-BE49-F238E27FC236}">
                <a16:creationId xmlns:a16="http://schemas.microsoft.com/office/drawing/2014/main" id="{D8A74162-A56A-46FE-B5F0-45BA9B32A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F31244D-0DBB-4972-9C8A-032EC349F586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4879AC63-664A-4EAD-939B-F4B44B70CC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655638"/>
          </a:xfrm>
        </p:spPr>
        <p:txBody>
          <a:bodyPr/>
          <a:lstStyle/>
          <a:p>
            <a:pPr algn="ctr" eaLnBrk="1" hangingPunct="1"/>
            <a:r>
              <a:rPr lang="pt-PT" altLang="en-US" sz="2400" b="1">
                <a:latin typeface="Tahoma" panose="020B0604030504040204" pitchFamily="34" charset="0"/>
              </a:rPr>
              <a:t>Figura 3-8: Deslocações na oferta ou na procura alteram o preço e a quantidade de equilibrio</a:t>
            </a:r>
            <a:endParaRPr lang="en-US" altLang="en-US" sz="2400" b="1">
              <a:latin typeface="Tahoma" panose="020B0604030504040204" pitchFamily="34" charset="0"/>
            </a:endParaRPr>
          </a:p>
        </p:txBody>
      </p:sp>
      <p:pic>
        <p:nvPicPr>
          <p:cNvPr id="28676" name="Picture 4" descr="sam72055_0308">
            <a:extLst>
              <a:ext uri="{FF2B5EF4-FFF2-40B4-BE49-F238E27FC236}">
                <a16:creationId xmlns:a16="http://schemas.microsoft.com/office/drawing/2014/main" id="{F38591D9-06A7-4450-A005-2252A3E42B2E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874838"/>
            <a:ext cx="882015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Marcador de Posição do Número do Diapositivo 5">
            <a:extLst>
              <a:ext uri="{FF2B5EF4-FFF2-40B4-BE49-F238E27FC236}">
                <a16:creationId xmlns:a16="http://schemas.microsoft.com/office/drawing/2014/main" id="{2606291C-2817-46AE-A827-CB961A9A2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C8854C3-834E-4216-907B-F74D9E212CFB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35189062-96D7-43B8-8391-F5B2BC5548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Análise Figura 3-8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B2E1B311-1530-496B-BCBD-924434D2C4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ct val="25000"/>
              </a:spcAft>
              <a:buFont typeface="Wingdings" panose="05000000000000000000" pitchFamily="2" charset="2"/>
              <a:buNone/>
            </a:pPr>
            <a:r>
              <a:rPr lang="pt-PT" altLang="en-US" sz="2400" b="1" u="sng">
                <a:latin typeface="Tahoma" panose="020B0604030504040204" pitchFamily="34" charset="0"/>
              </a:rPr>
              <a:t>Gráfico A:   </a:t>
            </a:r>
            <a:r>
              <a:rPr lang="pt-PT" altLang="en-US" sz="2400" b="1">
                <a:solidFill>
                  <a:srgbClr val="009900"/>
                </a:solidFill>
                <a:latin typeface="Tahoma" panose="020B0604030504040204" pitchFamily="34" charset="0"/>
              </a:rPr>
              <a:t>Deslocação da oferta</a:t>
            </a:r>
          </a:p>
          <a:p>
            <a:pPr eaLnBrk="1" hangingPunct="1">
              <a:lnSpc>
                <a:spcPct val="90000"/>
              </a:lnSpc>
              <a:spcAft>
                <a:spcPct val="25000"/>
              </a:spcAft>
            </a:pPr>
            <a:r>
              <a:rPr lang="pt-PT" altLang="en-US" sz="2000" b="1">
                <a:solidFill>
                  <a:srgbClr val="0000FF"/>
                </a:solidFill>
                <a:latin typeface="Tahoma" panose="020B0604030504040204" pitchFamily="34" charset="0"/>
              </a:rPr>
              <a:t>Ponto E</a:t>
            </a:r>
            <a:r>
              <a:rPr lang="pt-PT" altLang="en-US" sz="2000" b="1">
                <a:solidFill>
                  <a:schemeClr val="hlink"/>
                </a:solidFill>
                <a:latin typeface="Tahoma" panose="020B0604030504040204" pitchFamily="34" charset="0"/>
              </a:rPr>
              <a:t>:   </a:t>
            </a:r>
            <a:r>
              <a:rPr lang="pt-PT" altLang="en-US" sz="2000" b="1">
                <a:latin typeface="Tahoma" panose="020B0604030504040204" pitchFamily="34" charset="0"/>
              </a:rPr>
              <a:t>equilíbrio inicial</a:t>
            </a:r>
          </a:p>
          <a:p>
            <a:pPr eaLnBrk="1" hangingPunct="1">
              <a:lnSpc>
                <a:spcPct val="90000"/>
              </a:lnSpc>
            </a:pPr>
            <a:r>
              <a:rPr lang="pt-PT" altLang="en-US" sz="2000" b="1">
                <a:latin typeface="Tahoma" panose="020B0604030504040204" pitchFamily="34" charset="0"/>
              </a:rPr>
              <a:t>Deslocação da curva da oferta para a esquerda </a:t>
            </a:r>
          </a:p>
          <a:p>
            <a:pPr lvl="1" eaLnBrk="1" hangingPunct="1">
              <a:lnSpc>
                <a:spcPct val="90000"/>
              </a:lnSpc>
              <a:spcAft>
                <a:spcPct val="50000"/>
              </a:spcAft>
            </a:pPr>
            <a:r>
              <a:rPr lang="pt-PT" altLang="en-US" sz="1800" b="1">
                <a:latin typeface="Tahoma" panose="020B0604030504040204" pitchFamily="34" charset="0"/>
              </a:rPr>
              <a:t>Com P constante:  redução da quantidade oferecida (</a:t>
            </a:r>
            <a:r>
              <a:rPr lang="pt-PT" altLang="en-US" sz="1800" b="1" i="1">
                <a:latin typeface="Tahoma" panose="020B0604030504040204" pitchFamily="34" charset="0"/>
              </a:rPr>
              <a:t>tracejado</a:t>
            </a:r>
            <a:r>
              <a:rPr lang="pt-PT" altLang="en-US" sz="1800" b="1">
                <a:latin typeface="Tahoma" panose="020B0604030504040204" pitchFamily="34" charset="0"/>
              </a:rPr>
              <a:t>) 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pt-PT" altLang="en-US" sz="2000" b="1">
                <a:solidFill>
                  <a:srgbClr val="0000FF"/>
                </a:solidFill>
                <a:latin typeface="Tahoma" panose="020B0604030504040204" pitchFamily="34" charset="0"/>
              </a:rPr>
              <a:t>Ponto E´</a:t>
            </a:r>
            <a:r>
              <a:rPr lang="pt-PT" altLang="en-US" sz="2000" b="1">
                <a:latin typeface="Tahoma" panose="020B0604030504040204" pitchFamily="34" charset="0"/>
              </a:rPr>
              <a:t> : </a:t>
            </a:r>
            <a:r>
              <a:rPr lang="pt-PT" altLang="en-US" sz="2000" b="1">
                <a:solidFill>
                  <a:srgbClr val="990000"/>
                </a:solidFill>
                <a:latin typeface="Tahoma" panose="020B0604030504040204" pitchFamily="34" charset="0"/>
              </a:rPr>
              <a:t>novo equilíbrio</a:t>
            </a:r>
            <a:endParaRPr lang="pt-PT" altLang="en-US" sz="1600" b="1">
              <a:solidFill>
                <a:srgbClr val="990000"/>
              </a:solidFill>
              <a:latin typeface="Tahoma" panose="020B060403050404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PT" altLang="en-US" sz="1800" b="1">
                <a:latin typeface="Tahoma" panose="020B0604030504040204" pitchFamily="34" charset="0"/>
              </a:rPr>
              <a:t>Preço de equilibrio: </a:t>
            </a:r>
            <a:r>
              <a:rPr lang="pt-PT" altLang="en-US" sz="1800" b="1" u="sng">
                <a:latin typeface="Tahoma" panose="020B0604030504040204" pitchFamily="34" charset="0"/>
              </a:rPr>
              <a:t>aumentou</a:t>
            </a:r>
          </a:p>
          <a:p>
            <a:pPr lvl="1" eaLnBrk="1" hangingPunct="1">
              <a:lnSpc>
                <a:spcPct val="90000"/>
              </a:lnSpc>
            </a:pPr>
            <a:r>
              <a:rPr lang="pt-PT" altLang="en-US" sz="1800" b="1">
                <a:latin typeface="Tahoma" panose="020B0604030504040204" pitchFamily="34" charset="0"/>
              </a:rPr>
              <a:t>Quantidade de equilibrio: </a:t>
            </a:r>
            <a:r>
              <a:rPr lang="pt-PT" altLang="en-US" sz="1800" b="1" u="sng">
                <a:latin typeface="Tahoma" panose="020B0604030504040204" pitchFamily="34" charset="0"/>
              </a:rPr>
              <a:t>diminuiu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t-PT" altLang="en-US" sz="1800" b="1" u="sng">
              <a:latin typeface="Tahoma" panose="020B0604030504040204" pitchFamily="34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pt-PT" altLang="en-US" sz="1600" b="1" u="sng">
                <a:latin typeface="Tahoma" panose="020B0604030504040204" pitchFamily="34" charset="0"/>
              </a:rPr>
              <a:t>NOTA</a:t>
            </a:r>
            <a:r>
              <a:rPr lang="pt-PT" altLang="en-US" sz="1600" b="1">
                <a:latin typeface="Tahoma" panose="020B0604030504040204" pitchFamily="34" charset="0"/>
              </a:rPr>
              <a:t>:  </a:t>
            </a:r>
            <a:r>
              <a:rPr lang="pt-PT" altLang="en-US" sz="1600" b="1">
                <a:solidFill>
                  <a:schemeClr val="hlink"/>
                </a:solidFill>
                <a:latin typeface="Tahoma" panose="020B0604030504040204" pitchFamily="34" charset="0"/>
              </a:rPr>
              <a:t>deslocação </a:t>
            </a:r>
            <a:r>
              <a:rPr lang="pt-PT" altLang="en-US" sz="1600" b="1">
                <a:latin typeface="Tahoma" panose="020B0604030504040204" pitchFamily="34" charset="0"/>
              </a:rPr>
              <a:t>da curva da oferta e </a:t>
            </a:r>
            <a:r>
              <a:rPr lang="pt-PT" altLang="en-US" sz="1600" b="1">
                <a:solidFill>
                  <a:schemeClr val="hlink"/>
                </a:solidFill>
                <a:latin typeface="Tahoma" panose="020B0604030504040204" pitchFamily="34" charset="0"/>
              </a:rPr>
              <a:t>movimento ao longo</a:t>
            </a:r>
            <a:r>
              <a:rPr lang="pt-PT" altLang="en-US" sz="1600" b="1">
                <a:latin typeface="Tahoma" panose="020B0604030504040204" pitchFamily="34" charset="0"/>
              </a:rPr>
              <a:t> da curva da procura</a:t>
            </a:r>
            <a:endParaRPr lang="en-US" altLang="en-US" sz="1600" b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Marcador de Posição do Número do Diapositivo 5">
            <a:extLst>
              <a:ext uri="{FF2B5EF4-FFF2-40B4-BE49-F238E27FC236}">
                <a16:creationId xmlns:a16="http://schemas.microsoft.com/office/drawing/2014/main" id="{7FCFFBC6-3C7F-4E21-87E3-E2B5AEF5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71F5ADA-D656-4BE8-A1F8-4E2C24DDE39B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D2165C3-E637-4607-BF6B-6CEA12A17F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 b="1">
                <a:latin typeface="Tahoma" panose="020B0604030504040204" pitchFamily="34" charset="0"/>
              </a:rPr>
              <a:t>Cont.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264A6A4B-131A-44AF-BF16-C06332792C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25000"/>
              </a:spcAft>
              <a:buFont typeface="Wingdings" panose="05000000000000000000" pitchFamily="2" charset="2"/>
              <a:buNone/>
            </a:pPr>
            <a:r>
              <a:rPr lang="pt-PT" altLang="en-US" sz="2400" b="1">
                <a:solidFill>
                  <a:schemeClr val="hlink"/>
                </a:solidFill>
                <a:latin typeface="Tahoma" panose="020B0604030504040204" pitchFamily="34" charset="0"/>
              </a:rPr>
              <a:t>Como explicar esta alteração?</a:t>
            </a:r>
            <a:r>
              <a:rPr lang="pt-PT" altLang="en-US" sz="2400" b="1">
                <a:latin typeface="Tahoma" panose="020B060403050404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pt-PT" altLang="en-US" sz="1800" b="1">
                <a:latin typeface="Tahoma" panose="020B0604030504040204" pitchFamily="34" charset="0"/>
              </a:rPr>
              <a:t>Aumento salários, energia, outros custos</a:t>
            </a:r>
            <a:r>
              <a:rPr lang="pt-PT" altLang="en-US" sz="2000" b="1">
                <a:latin typeface="Tahoma" panose="020B0604030504040204" pitchFamily="34" charset="0"/>
              </a:rPr>
              <a:t>:  </a:t>
            </a:r>
          </a:p>
          <a:p>
            <a:pPr lvl="1" eaLnBrk="1" hangingPunct="1">
              <a:lnSpc>
                <a:spcPct val="80000"/>
              </a:lnSpc>
              <a:spcAft>
                <a:spcPct val="25000"/>
              </a:spcAft>
            </a:pPr>
            <a:r>
              <a:rPr lang="pt-PT" altLang="en-US" sz="1600" b="1">
                <a:solidFill>
                  <a:schemeClr val="accent2"/>
                </a:solidFill>
                <a:latin typeface="Tahoma" panose="020B0604030504040204" pitchFamily="34" charset="0"/>
              </a:rPr>
              <a:t>aumento custos para P constante: </a:t>
            </a:r>
            <a:r>
              <a:rPr lang="pt-PT" altLang="en-US" sz="1600" b="1" u="sng">
                <a:latin typeface="Tahoma" panose="020B0604030504040204" pitchFamily="34" charset="0"/>
              </a:rPr>
              <a:t>produção desce</a:t>
            </a:r>
          </a:p>
          <a:p>
            <a:pPr eaLnBrk="1" hangingPunct="1"/>
            <a:r>
              <a:rPr lang="pt-PT" altLang="en-US" sz="1800" b="1">
                <a:latin typeface="Tahoma" panose="020B0604030504040204" pitchFamily="34" charset="0"/>
              </a:rPr>
              <a:t>Mas, se empresas baixam produção: </a:t>
            </a:r>
          </a:p>
          <a:p>
            <a:pPr lvl="1" eaLnBrk="1" hangingPunct="1"/>
            <a:r>
              <a:rPr lang="pt-PT" altLang="en-US" sz="1600" b="1">
                <a:latin typeface="Tahoma" panose="020B0604030504040204" pitchFamily="34" charset="0"/>
              </a:rPr>
              <a:t>quantidade procurada superior à quantidade oferecida </a:t>
            </a:r>
            <a:r>
              <a:rPr lang="pt-PT" altLang="en-US" sz="1600" b="1">
                <a:solidFill>
                  <a:schemeClr val="accent2"/>
                </a:solidFill>
                <a:latin typeface="Tahoma" panose="020B0604030504040204" pitchFamily="34" charset="0"/>
              </a:rPr>
              <a:t>(D</a:t>
            </a:r>
            <a:r>
              <a:rPr lang="en-US" altLang="en-US" sz="1600" b="1">
                <a:solidFill>
                  <a:schemeClr val="accent2"/>
                </a:solidFill>
                <a:latin typeface="Tahoma" panose="020B0604030504040204" pitchFamily="34" charset="0"/>
              </a:rPr>
              <a:t>&gt;S)</a:t>
            </a:r>
            <a:r>
              <a:rPr lang="en-US" altLang="en-US" sz="1600" b="1">
                <a:latin typeface="Tahoma" panose="020B0604030504040204" pitchFamily="34" charset="0"/>
              </a:rPr>
              <a:t> </a:t>
            </a:r>
          </a:p>
          <a:p>
            <a:pPr lvl="1" eaLnBrk="1" hangingPunct="1">
              <a:spcAft>
                <a:spcPct val="25000"/>
              </a:spcAft>
            </a:pPr>
            <a:r>
              <a:rPr lang="pt-PT" altLang="en-US" sz="1600" b="1">
                <a:latin typeface="Tahoma" panose="020B0604030504040204" pitchFamily="34" charset="0"/>
              </a:rPr>
              <a:t>Pressão para </a:t>
            </a:r>
            <a:r>
              <a:rPr lang="pt-PT" altLang="en-US" sz="1600" b="1" u="sng">
                <a:latin typeface="Tahoma" panose="020B0604030504040204" pitchFamily="34" charset="0"/>
              </a:rPr>
              <a:t>subida do preço</a:t>
            </a:r>
          </a:p>
          <a:p>
            <a:pPr eaLnBrk="1" hangingPunct="1"/>
            <a:r>
              <a:rPr lang="pt-PT" altLang="en-US" sz="1800" b="1">
                <a:latin typeface="Tahoma" panose="020B0604030504040204" pitchFamily="34" charset="0"/>
              </a:rPr>
              <a:t>Com esta pressão: empresas aumentam produção</a:t>
            </a:r>
          </a:p>
          <a:p>
            <a:pPr lvl="1" eaLnBrk="1" hangingPunct="1"/>
            <a:r>
              <a:rPr lang="pt-PT" altLang="en-US" sz="1600" b="1">
                <a:latin typeface="Tahoma" panose="020B0604030504040204" pitchFamily="34" charset="0"/>
              </a:rPr>
              <a:t>Mas com preço mais alto: </a:t>
            </a:r>
            <a:r>
              <a:rPr lang="pt-PT" altLang="en-US" sz="1600" b="1" u="sng">
                <a:latin typeface="Tahoma" panose="020B0604030504040204" pitchFamily="34" charset="0"/>
              </a:rPr>
              <a:t>quantidade procurada diminui</a:t>
            </a:r>
          </a:p>
          <a:p>
            <a:pPr lvl="1" eaLnBrk="1" hangingPunct="1">
              <a:lnSpc>
                <a:spcPct val="80000"/>
              </a:lnSpc>
            </a:pPr>
            <a:endParaRPr lang="pt-PT" altLang="en-US" sz="1800" b="1">
              <a:latin typeface="Tahoma" panose="020B0604030504040204" pitchFamily="34" charset="0"/>
            </a:endParaRPr>
          </a:p>
          <a:p>
            <a:pPr eaLnBrk="1" hangingPunct="1"/>
            <a:r>
              <a:rPr lang="pt-PT" altLang="en-US" sz="1600" b="1">
                <a:latin typeface="Tahoma" panose="020B0604030504040204" pitchFamily="34" charset="0"/>
              </a:rPr>
              <a:t>Forças da oferta e procura ajustam-se até se chegar ao preço de equilibrio (igualdade quantidades)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b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Marcador de Posição do Número do Diapositivo 5">
            <a:extLst>
              <a:ext uri="{FF2B5EF4-FFF2-40B4-BE49-F238E27FC236}">
                <a16:creationId xmlns:a16="http://schemas.microsoft.com/office/drawing/2014/main" id="{2BD77150-80AA-42F2-9829-0A56E4E48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2F665EA-0117-4F85-9DC8-D466F1F51316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CA21C83-A4E2-4E6F-8499-A66A884D75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 b="1">
                <a:latin typeface="Tahoma" panose="020B0604030504040204" pitchFamily="34" charset="0"/>
              </a:rPr>
              <a:t>Cont.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11CEA1B8-A8F3-4D7B-8CAC-5534510A76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400" b="1">
                <a:solidFill>
                  <a:schemeClr val="accent2"/>
                </a:solidFill>
                <a:latin typeface="Tahoma" panose="020B0604030504040204" pitchFamily="34" charset="0"/>
              </a:rPr>
              <a:t>Gráfico B:  </a:t>
            </a:r>
            <a:r>
              <a:rPr lang="pt-PT" altLang="en-US" sz="2400" b="1">
                <a:solidFill>
                  <a:srgbClr val="009900"/>
                </a:solidFill>
                <a:latin typeface="Tahoma" panose="020B0604030504040204" pitchFamily="34" charset="0"/>
              </a:rPr>
              <a:t>Deslocação da procura</a:t>
            </a:r>
          </a:p>
          <a:p>
            <a:pPr eaLnBrk="1" hangingPunct="1"/>
            <a:r>
              <a:rPr lang="pt-PT" altLang="en-US" sz="2000" b="1">
                <a:solidFill>
                  <a:srgbClr val="0000FF"/>
                </a:solidFill>
                <a:latin typeface="Tahoma" panose="020B0604030504040204" pitchFamily="34" charset="0"/>
              </a:rPr>
              <a:t>Ponto E</a:t>
            </a:r>
            <a:r>
              <a:rPr lang="pt-PT" altLang="en-US" sz="2000" b="1">
                <a:solidFill>
                  <a:schemeClr val="folHlink"/>
                </a:solidFill>
                <a:latin typeface="Tahoma" panose="020B0604030504040204" pitchFamily="34" charset="0"/>
              </a:rPr>
              <a:t>:</a:t>
            </a:r>
            <a:r>
              <a:rPr lang="pt-PT" altLang="en-US" sz="2000" b="1">
                <a:solidFill>
                  <a:schemeClr val="hlink"/>
                </a:solidFill>
                <a:latin typeface="Tahoma" panose="020B0604030504040204" pitchFamily="34" charset="0"/>
              </a:rPr>
              <a:t>   </a:t>
            </a:r>
            <a:r>
              <a:rPr lang="pt-PT" altLang="en-US" sz="2000" b="1">
                <a:latin typeface="Tahoma" panose="020B0604030504040204" pitchFamily="34" charset="0"/>
              </a:rPr>
              <a:t>equilibrio inicial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2000" b="1">
              <a:latin typeface="Tahoma" panose="020B0604030504040204" pitchFamily="34" charset="0"/>
            </a:endParaRPr>
          </a:p>
          <a:p>
            <a:pPr eaLnBrk="1" hangingPunct="1"/>
            <a:r>
              <a:rPr lang="pt-PT" altLang="en-US" sz="2000" b="1">
                <a:latin typeface="Tahoma" panose="020B0604030504040204" pitchFamily="34" charset="0"/>
              </a:rPr>
              <a:t>Deslocação da curva da procura para a direita (</a:t>
            </a:r>
            <a:r>
              <a:rPr lang="pt-PT" altLang="en-US" sz="2000" b="1" i="1">
                <a:latin typeface="Tahoma" panose="020B0604030504040204" pitchFamily="34" charset="0"/>
              </a:rPr>
              <a:t>tracejado</a:t>
            </a:r>
            <a:r>
              <a:rPr lang="pt-PT" altLang="en-US" sz="2000" b="1">
                <a:latin typeface="Tahoma" panose="020B0604030504040204" pitchFamily="34" charset="0"/>
              </a:rPr>
              <a:t>)</a:t>
            </a:r>
          </a:p>
          <a:p>
            <a:pPr lvl="1" eaLnBrk="1" hangingPunct="1"/>
            <a:r>
              <a:rPr lang="pt-PT" altLang="en-US" sz="1800" b="1">
                <a:latin typeface="Tahoma" panose="020B0604030504040204" pitchFamily="34" charset="0"/>
              </a:rPr>
              <a:t>Traduz um aumento do rendimento, para P constante</a:t>
            </a:r>
            <a:endParaRPr lang="pt-PT" altLang="en-US" sz="1800" b="1">
              <a:solidFill>
                <a:schemeClr val="hlink"/>
              </a:solidFill>
              <a:latin typeface="Tahoma" panose="020B0604030504040204" pitchFamily="34" charset="0"/>
            </a:endParaRPr>
          </a:p>
          <a:p>
            <a:pPr lvl="1" eaLnBrk="1" hangingPunct="1"/>
            <a:endParaRPr lang="pt-PT" altLang="en-US" sz="1800" b="1" u="sng">
              <a:solidFill>
                <a:schemeClr val="hlink"/>
              </a:solidFill>
              <a:latin typeface="Tahoma" panose="020B0604030504040204" pitchFamily="34" charset="0"/>
            </a:endParaRPr>
          </a:p>
          <a:p>
            <a:pPr eaLnBrk="1" hangingPunct="1"/>
            <a:r>
              <a:rPr lang="pt-PT" altLang="en-US" sz="2000" b="1">
                <a:solidFill>
                  <a:srgbClr val="0000FF"/>
                </a:solidFill>
                <a:latin typeface="Tahoma" panose="020B0604030504040204" pitchFamily="34" charset="0"/>
              </a:rPr>
              <a:t>Ponto E</a:t>
            </a:r>
            <a:r>
              <a:rPr lang="pt-PT" altLang="en-US" sz="2000" b="1">
                <a:solidFill>
                  <a:schemeClr val="folHlink"/>
                </a:solidFill>
                <a:latin typeface="Tahoma" panose="020B0604030504040204" pitchFamily="34" charset="0"/>
              </a:rPr>
              <a:t>`:</a:t>
            </a:r>
            <a:r>
              <a:rPr lang="pt-PT" altLang="en-US" sz="2000" b="1">
                <a:latin typeface="Tahoma" panose="020B0604030504040204" pitchFamily="34" charset="0"/>
              </a:rPr>
              <a:t>  novo equilibrio</a:t>
            </a:r>
          </a:p>
          <a:p>
            <a:pPr lvl="1" eaLnBrk="1" hangingPunct="1"/>
            <a:r>
              <a:rPr lang="pt-PT" altLang="en-US" sz="1800" b="1">
                <a:latin typeface="Tahoma" panose="020B0604030504040204" pitchFamily="34" charset="0"/>
              </a:rPr>
              <a:t>Aumento de P e Q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2000" b="1" u="sng">
              <a:latin typeface="Tahoma" panose="020B0604030504040204" pitchFamily="34" charset="0"/>
            </a:endParaRPr>
          </a:p>
          <a:p>
            <a:pPr lvl="1" eaLnBrk="1" hangingPunct="1"/>
            <a:r>
              <a:rPr lang="pt-PT" altLang="en-US" sz="2000" b="1" u="sng">
                <a:latin typeface="Tahoma" panose="020B0604030504040204" pitchFamily="34" charset="0"/>
              </a:rPr>
              <a:t>NOTA: </a:t>
            </a:r>
            <a:r>
              <a:rPr lang="pt-PT" altLang="en-US" sz="2000" b="1">
                <a:latin typeface="Tahoma" panose="020B0604030504040204" pitchFamily="34" charset="0"/>
              </a:rPr>
              <a:t> </a:t>
            </a:r>
            <a:r>
              <a:rPr lang="pt-PT" altLang="en-US" sz="2000" b="1">
                <a:solidFill>
                  <a:schemeClr val="hlink"/>
                </a:solidFill>
                <a:latin typeface="Tahoma" panose="020B0604030504040204" pitchFamily="34" charset="0"/>
              </a:rPr>
              <a:t>deslocação</a:t>
            </a:r>
            <a:r>
              <a:rPr lang="pt-PT" altLang="en-US" sz="2000" b="1">
                <a:latin typeface="Tahoma" panose="020B0604030504040204" pitchFamily="34" charset="0"/>
              </a:rPr>
              <a:t> da curva da procura e </a:t>
            </a:r>
            <a:r>
              <a:rPr lang="pt-PT" altLang="en-US" sz="2000" b="1">
                <a:solidFill>
                  <a:schemeClr val="hlink"/>
                </a:solidFill>
                <a:latin typeface="Tahoma" panose="020B0604030504040204" pitchFamily="34" charset="0"/>
              </a:rPr>
              <a:t>movimento ao longo da</a:t>
            </a:r>
            <a:r>
              <a:rPr lang="pt-PT" altLang="en-US" sz="2000" b="1">
                <a:latin typeface="Tahoma" panose="020B0604030504040204" pitchFamily="34" charset="0"/>
              </a:rPr>
              <a:t> curva da oferta</a:t>
            </a:r>
            <a:endParaRPr lang="en-US" altLang="en-US" sz="2000" b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Marcador de Posição do Número do Diapositivo 5">
            <a:extLst>
              <a:ext uri="{FF2B5EF4-FFF2-40B4-BE49-F238E27FC236}">
                <a16:creationId xmlns:a16="http://schemas.microsoft.com/office/drawing/2014/main" id="{F43C7548-DBED-43F9-A52A-2CEDE892A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3B634BD-F189-44FD-868B-E210275665B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CDE2D7D-4240-4B5D-B14C-00F11AF946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Representação da procura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014B43B-A6F8-4D1A-AA18-E195BAC528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752600"/>
            <a:ext cx="8569325" cy="4267200"/>
          </a:xfrm>
        </p:spPr>
        <p:txBody>
          <a:bodyPr/>
          <a:lstStyle/>
          <a:p>
            <a:pPr eaLnBrk="1" hangingPunct="1"/>
            <a:r>
              <a:rPr lang="pt-PT" altLang="en-US" sz="2400" b="1">
                <a:solidFill>
                  <a:srgbClr val="006600"/>
                </a:solidFill>
                <a:latin typeface="Tahoma" panose="020B0604030504040204" pitchFamily="34" charset="0"/>
              </a:rPr>
              <a:t>Função Procura</a:t>
            </a:r>
            <a:r>
              <a:rPr lang="pt-PT" altLang="en-US" b="1">
                <a:solidFill>
                  <a:srgbClr val="006600"/>
                </a:solidFill>
                <a:latin typeface="Tahoma" panose="020B0604030504040204" pitchFamily="34" charset="0"/>
              </a:rPr>
              <a:t>  </a:t>
            </a:r>
          </a:p>
          <a:p>
            <a:pPr lvl="1" eaLnBrk="1" hangingPunct="1"/>
            <a:r>
              <a:rPr lang="pt-PT" altLang="en-US" sz="2000" b="1">
                <a:solidFill>
                  <a:schemeClr val="folHlink"/>
                </a:solidFill>
                <a:latin typeface="Tahoma" panose="020B0604030504040204" pitchFamily="34" charset="0"/>
              </a:rPr>
              <a:t>Relação algébrica</a:t>
            </a:r>
            <a:r>
              <a:rPr lang="pt-PT" altLang="en-US" sz="2000" b="1">
                <a:latin typeface="Tahoma" panose="020B0604030504040204" pitchFamily="34" charset="0"/>
              </a:rPr>
              <a:t> entre a quantidade procurada e o preço (de mercado), </a:t>
            </a:r>
            <a:r>
              <a:rPr lang="pt-PT" altLang="en-US" sz="2000" b="1" i="1">
                <a:latin typeface="Tahoma" panose="020B0604030504040204" pitchFamily="34" charset="0"/>
              </a:rPr>
              <a:t>tudo o resto constante</a:t>
            </a:r>
            <a:r>
              <a:rPr lang="pt-PT" altLang="en-US" sz="2400" b="1" i="1">
                <a:latin typeface="Tahoma" panose="020B0604030504040204" pitchFamily="34" charset="0"/>
              </a:rPr>
              <a:t> 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pt-PT" altLang="en-US" b="1" i="1">
              <a:latin typeface="Tahoma" panose="020B0604030504040204" pitchFamily="34" charset="0"/>
            </a:endParaRPr>
          </a:p>
          <a:p>
            <a:pPr eaLnBrk="1" hangingPunct="1"/>
            <a:r>
              <a:rPr lang="pt-PT" altLang="en-US" sz="2400" b="1">
                <a:solidFill>
                  <a:srgbClr val="006600"/>
                </a:solidFill>
                <a:latin typeface="Tahoma" panose="020B0604030504040204" pitchFamily="34" charset="0"/>
              </a:rPr>
              <a:t>Curva da Procura</a:t>
            </a:r>
          </a:p>
          <a:p>
            <a:pPr lvl="1" eaLnBrk="1" hangingPunct="1"/>
            <a:r>
              <a:rPr lang="pt-PT" altLang="en-US" sz="2000" b="1">
                <a:solidFill>
                  <a:schemeClr val="folHlink"/>
                </a:solidFill>
                <a:latin typeface="Tahoma" panose="020B0604030504040204" pitchFamily="34" charset="0"/>
              </a:rPr>
              <a:t>Representação gráfica</a:t>
            </a:r>
            <a:r>
              <a:rPr lang="pt-PT" altLang="en-US" sz="2000" b="1">
                <a:latin typeface="Tahoma" panose="020B0604030504040204" pitchFamily="34" charset="0"/>
              </a:rPr>
              <a:t> da função procura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endParaRPr lang="pt-PT" altLang="en-US" sz="2100" b="1">
              <a:latin typeface="Tahoma" panose="020B0604030504040204" pitchFamily="34" charset="0"/>
            </a:endParaRPr>
          </a:p>
          <a:p>
            <a:pPr lvl="3" eaLnBrk="1" hangingPunct="1"/>
            <a:r>
              <a:rPr lang="pt-PT" altLang="en-US" sz="1800" b="1">
                <a:latin typeface="Tahoma" panose="020B0604030504040204" pitchFamily="34" charset="0"/>
              </a:rPr>
              <a:t>Quando os economistas se referem à procura num dado mercado, referem-se à </a:t>
            </a:r>
            <a:r>
              <a:rPr lang="pt-PT" altLang="en-US" sz="1800" b="1">
                <a:solidFill>
                  <a:schemeClr val="folHlink"/>
                </a:solidFill>
                <a:latin typeface="Tahoma" panose="020B0604030504040204" pitchFamily="34" charset="0"/>
              </a:rPr>
              <a:t>curva da procura no seu todo</a:t>
            </a:r>
            <a:endParaRPr lang="en-US" altLang="en-US" sz="1800" b="1">
              <a:solidFill>
                <a:schemeClr val="folHlink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Marcador de Posição do Número do Diapositivo 5">
            <a:extLst>
              <a:ext uri="{FF2B5EF4-FFF2-40B4-BE49-F238E27FC236}">
                <a16:creationId xmlns:a16="http://schemas.microsoft.com/office/drawing/2014/main" id="{62A55B19-9936-4227-85F2-AA95179EB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65EC96C-CD88-41CF-8BCE-045294E939C0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ECB71776-0673-494B-8F30-B4AB4281C5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 b="1">
                <a:latin typeface="Tahoma" panose="020B0604030504040204" pitchFamily="34" charset="0"/>
              </a:rPr>
              <a:t>Cont.</a:t>
            </a:r>
            <a:r>
              <a:rPr lang="pt-PT" altLang="en-US"/>
              <a:t> </a:t>
            </a:r>
            <a:endParaRPr lang="en-US" altLang="en-US"/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BF7DBAE7-2BE7-461B-9402-8A5A9800C5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400" b="1">
                <a:solidFill>
                  <a:schemeClr val="hlink"/>
                </a:solidFill>
                <a:latin typeface="Tahoma" panose="020B0604030504040204" pitchFamily="34" charset="0"/>
              </a:rPr>
              <a:t>Como explicar esta alteração?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2400" b="1">
              <a:solidFill>
                <a:schemeClr val="hlink"/>
              </a:solidFill>
              <a:latin typeface="Tahoma" panose="020B0604030504040204" pitchFamily="34" charset="0"/>
            </a:endParaRPr>
          </a:p>
          <a:p>
            <a:pPr eaLnBrk="1" hangingPunct="1"/>
            <a:r>
              <a:rPr lang="pt-PT" altLang="en-US" sz="2000" b="1">
                <a:latin typeface="Tahoma" panose="020B0604030504040204" pitchFamily="34" charset="0"/>
              </a:rPr>
              <a:t>Aumento do rendimento das familias: </a:t>
            </a:r>
          </a:p>
          <a:p>
            <a:pPr lvl="1" eaLnBrk="1" hangingPunct="1"/>
            <a:r>
              <a:rPr lang="pt-PT" altLang="en-US" sz="1800" b="1">
                <a:latin typeface="Tahoma" panose="020B0604030504040204" pitchFamily="34" charset="0"/>
              </a:rPr>
              <a:t>aumento da quantidade procurada, com P constante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2000" b="1">
              <a:latin typeface="Tahoma" panose="020B0604030504040204" pitchFamily="34" charset="0"/>
            </a:endParaRPr>
          </a:p>
          <a:p>
            <a:pPr eaLnBrk="1" hangingPunct="1"/>
            <a:r>
              <a:rPr lang="pt-PT" altLang="en-US" sz="2000" b="1">
                <a:latin typeface="Tahoma" panose="020B0604030504040204" pitchFamily="34" charset="0"/>
              </a:rPr>
              <a:t>Situação de </a:t>
            </a:r>
            <a:r>
              <a:rPr lang="pt-PT" altLang="en-US" sz="2000" b="1">
                <a:solidFill>
                  <a:schemeClr val="accent2"/>
                </a:solidFill>
                <a:latin typeface="Tahoma" panose="020B0604030504040204" pitchFamily="34" charset="0"/>
              </a:rPr>
              <a:t>escassez</a:t>
            </a:r>
            <a:r>
              <a:rPr lang="pt-PT" altLang="en-US" sz="2000" b="1">
                <a:latin typeface="Tahoma" panose="020B0604030504040204" pitchFamily="34" charset="0"/>
              </a:rPr>
              <a:t>:  </a:t>
            </a:r>
            <a:r>
              <a:rPr lang="pt-PT" altLang="en-US" sz="2000" b="1" i="1">
                <a:latin typeface="Tahoma" panose="020B0604030504040204" pitchFamily="34" charset="0"/>
              </a:rPr>
              <a:t>pressão para</a:t>
            </a:r>
            <a:r>
              <a:rPr lang="pt-PT" altLang="en-US" sz="2000" b="1">
                <a:latin typeface="Tahoma" panose="020B0604030504040204" pitchFamily="34" charset="0"/>
              </a:rPr>
              <a:t> </a:t>
            </a:r>
            <a:r>
              <a:rPr lang="pt-PT" altLang="en-US" sz="2000" b="1">
                <a:solidFill>
                  <a:schemeClr val="accent2"/>
                </a:solidFill>
                <a:latin typeface="Tahoma" panose="020B0604030504040204" pitchFamily="34" charset="0"/>
              </a:rPr>
              <a:t>subida do preço</a:t>
            </a:r>
          </a:p>
          <a:p>
            <a:pPr eaLnBrk="1" hangingPunct="1"/>
            <a:endParaRPr lang="pt-PT" altLang="en-US" sz="2000" b="1">
              <a:latin typeface="Tahoma" panose="020B0604030504040204" pitchFamily="34" charset="0"/>
            </a:endParaRPr>
          </a:p>
          <a:p>
            <a:pPr eaLnBrk="1" hangingPunct="1"/>
            <a:r>
              <a:rPr lang="pt-PT" altLang="en-US" sz="2000" b="1">
                <a:latin typeface="Tahoma" panose="020B0604030504040204" pitchFamily="34" charset="0"/>
              </a:rPr>
              <a:t>Com esta pressão: </a:t>
            </a:r>
            <a:r>
              <a:rPr lang="pt-PT" altLang="en-US" sz="2000" b="1">
                <a:solidFill>
                  <a:schemeClr val="folHlink"/>
                </a:solidFill>
                <a:latin typeface="Tahoma" panose="020B0604030504040204" pitchFamily="34" charset="0"/>
              </a:rPr>
              <a:t>empresas aumentam produção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2000" b="1">
              <a:solidFill>
                <a:schemeClr val="folHlink"/>
              </a:solidFill>
              <a:latin typeface="Tahoma" panose="020B0604030504040204" pitchFamily="34" charset="0"/>
            </a:endParaRPr>
          </a:p>
          <a:p>
            <a:pPr eaLnBrk="1" hangingPunct="1"/>
            <a:r>
              <a:rPr lang="pt-PT" altLang="en-US" sz="2000" b="1">
                <a:latin typeface="Tahoma" panose="020B0604030504040204" pitchFamily="34" charset="0"/>
              </a:rPr>
              <a:t>Forças de mercado ajustam-se até à formação de novo equilibrio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Marcador de Posição do Número do Diapositivo 5">
            <a:extLst>
              <a:ext uri="{FF2B5EF4-FFF2-40B4-BE49-F238E27FC236}">
                <a16:creationId xmlns:a16="http://schemas.microsoft.com/office/drawing/2014/main" id="{4A6419A7-547E-486B-A95A-67287E0AE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B98033F-8CF8-4E49-A6E6-5A84233AADA3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D0F01559-6CCD-43EF-9E31-3A984BC5A7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Conceito de </a:t>
            </a:r>
            <a:r>
              <a:rPr lang="pt-PT" altLang="en-US" sz="3200" b="1" i="1">
                <a:latin typeface="Tahoma" panose="020B0604030504040204" pitchFamily="34" charset="0"/>
              </a:rPr>
              <a:t>Elasticidade</a:t>
            </a:r>
            <a:endParaRPr lang="en-US" altLang="en-US" sz="3200" b="1" i="1">
              <a:latin typeface="Tahoma" panose="020B0604030504040204" pitchFamily="34" charset="0"/>
            </a:endParaRP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CD09DF4B-69B8-49CC-830E-D4149FDB00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52600"/>
            <a:ext cx="8424862" cy="4267200"/>
          </a:xfrm>
        </p:spPr>
        <p:txBody>
          <a:bodyPr/>
          <a:lstStyle/>
          <a:p>
            <a:pPr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A Lei da procura e a Lei da oferta indicam:</a:t>
            </a:r>
          </a:p>
          <a:p>
            <a:pPr lvl="1" eaLnBrk="1" hangingPunct="1">
              <a:defRPr/>
            </a:pPr>
            <a:r>
              <a:rPr lang="pt-PT" altLang="en-US" sz="1800" b="1" dirty="0">
                <a:solidFill>
                  <a:srgbClr val="009900"/>
                </a:solidFill>
                <a:latin typeface="Tahoma" panose="020B0604030504040204" pitchFamily="34" charset="0"/>
              </a:rPr>
              <a:t>O sentido da variação</a:t>
            </a:r>
            <a:r>
              <a:rPr lang="pt-PT" altLang="en-US" sz="1800" b="1" dirty="0">
                <a:latin typeface="Tahoma" panose="020B0604030504040204" pitchFamily="34" charset="0"/>
              </a:rPr>
              <a:t>   (</a:t>
            </a:r>
            <a:r>
              <a:rPr lang="pt-PT" altLang="en-US" sz="1800" b="1" i="1" dirty="0">
                <a:latin typeface="Tahoma" panose="020B0604030504040204" pitchFamily="34" charset="0"/>
              </a:rPr>
              <a:t>subida ou descida</a:t>
            </a:r>
            <a:r>
              <a:rPr lang="pt-PT" altLang="en-US" sz="1800" b="1" dirty="0">
                <a:latin typeface="Tahoma" panose="020B0604030504040204" pitchFamily="34" charset="0"/>
              </a:rPr>
              <a:t>) da quantidade em resposta à variação do preço </a:t>
            </a:r>
          </a:p>
          <a:p>
            <a:pPr marL="471487" lvl="1" indent="0" eaLnBrk="1" hangingPunct="1">
              <a:buFont typeface="Wingdings" panose="05000000000000000000" pitchFamily="2" charset="2"/>
              <a:buNone/>
              <a:defRPr/>
            </a:pPr>
            <a:endParaRPr lang="pt-PT" altLang="en-US" sz="2000" b="1" dirty="0">
              <a:latin typeface="Tahoma" panose="020B0604030504040204" pitchFamily="34" charset="0"/>
            </a:endParaRPr>
          </a:p>
          <a:p>
            <a:pPr lvl="1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Em termos económicos, esta informação é insuficiente</a:t>
            </a:r>
          </a:p>
          <a:p>
            <a:pPr lvl="2" eaLnBrk="1" hangingPunct="1">
              <a:defRPr/>
            </a:pPr>
            <a:r>
              <a:rPr lang="pt-PT" altLang="en-US" sz="1500" b="1" dirty="0">
                <a:latin typeface="Tahoma" panose="020B0604030504040204" pitchFamily="34" charset="0"/>
              </a:rPr>
              <a:t>necessário conhecer a </a:t>
            </a:r>
            <a:r>
              <a:rPr lang="pt-PT" altLang="en-US" sz="1500" b="1" dirty="0">
                <a:solidFill>
                  <a:srgbClr val="0000FF"/>
                </a:solidFill>
                <a:latin typeface="Tahoma" panose="020B0604030504040204" pitchFamily="34" charset="0"/>
              </a:rPr>
              <a:t>dimensão da variação</a:t>
            </a:r>
            <a:r>
              <a:rPr lang="pt-PT" altLang="en-US" sz="1500" b="1" dirty="0">
                <a:latin typeface="Tahoma" panose="020B0604030504040204" pitchFamily="34" charset="0"/>
              </a:rPr>
              <a:t> das quantidades (procurada, oferecida) em resposta à variação do preço</a:t>
            </a:r>
            <a:r>
              <a:rPr lang="pt-PT" altLang="en-US" sz="1300" b="1" dirty="0">
                <a:latin typeface="Tahoma" panose="020B0604030504040204" pitchFamily="34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pt-PT" altLang="en-US" sz="2000" b="1" dirty="0">
              <a:latin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A medida desta variação é dada pela  </a:t>
            </a:r>
            <a:r>
              <a:rPr lang="pt-PT" altLang="en-US" sz="1800" b="1" dirty="0">
                <a:solidFill>
                  <a:schemeClr val="accent2"/>
                </a:solidFill>
                <a:latin typeface="Tahoma" panose="020B0604030504040204" pitchFamily="34" charset="0"/>
              </a:rPr>
              <a:t>elasticidade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endParaRPr lang="en-US" altLang="en-US" sz="2100" b="1" u="sng" dirty="0">
              <a:solidFill>
                <a:srgbClr val="660066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Marcador de Posição do Número do Diapositivo 5">
            <a:extLst>
              <a:ext uri="{FF2B5EF4-FFF2-40B4-BE49-F238E27FC236}">
                <a16:creationId xmlns:a16="http://schemas.microsoft.com/office/drawing/2014/main" id="{5544E68D-82A3-49BF-8D3E-0583AD367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0088BDB-1F0D-470F-BF7A-32941B56A96C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CBFD2924-DE60-4746-A236-F937A510EE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Elasticidade procura-preço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DFDCD571-E84A-40E3-A3D5-4EB3F7E68C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752600"/>
            <a:ext cx="7920037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1800" b="1" u="sng">
                <a:solidFill>
                  <a:srgbClr val="FF0000"/>
                </a:solidFill>
              </a:rPr>
              <a:t>Exprime</a:t>
            </a:r>
          </a:p>
          <a:p>
            <a:pPr eaLnBrk="1" hangingPunct="1"/>
            <a:r>
              <a:rPr lang="pt-PT" altLang="en-US" sz="1800" b="1">
                <a:latin typeface="Tahoma" panose="020B0604030504040204" pitchFamily="34" charset="0"/>
              </a:rPr>
              <a:t>A variação percentual da quantidade procurada em resposta à variação de 1% no preço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2400" b="1"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1800" b="1" u="sng">
                <a:solidFill>
                  <a:srgbClr val="FF0000"/>
                </a:solidFill>
                <a:latin typeface="Tahoma" panose="020B0604030504040204" pitchFamily="34" charset="0"/>
              </a:rPr>
              <a:t>Algebricamente</a:t>
            </a:r>
          </a:p>
          <a:p>
            <a:pPr eaLnBrk="1" hangingPunct="1"/>
            <a:r>
              <a:rPr lang="pt-PT" altLang="en-US" sz="1800" b="1">
                <a:latin typeface="Tahoma" panose="020B0604030504040204" pitchFamily="34" charset="0"/>
              </a:rPr>
              <a:t>ED  =   (variação percentual da quantidade procurada)/(variação percentual do preço)</a:t>
            </a:r>
            <a:r>
              <a:rPr lang="pt-PT" altLang="en-US" sz="2000" b="1">
                <a:latin typeface="Tahoma" panose="020B0604030504040204" pitchFamily="34" charset="0"/>
              </a:rPr>
              <a:t> 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1800" b="1">
              <a:solidFill>
                <a:srgbClr val="660066"/>
              </a:solidFill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1600" b="1" u="sng">
                <a:solidFill>
                  <a:srgbClr val="660066"/>
                </a:solidFill>
                <a:latin typeface="Tahoma" panose="020B0604030504040204" pitchFamily="34" charset="0"/>
              </a:rPr>
              <a:t>Nota: </a:t>
            </a:r>
          </a:p>
          <a:p>
            <a:pPr eaLnBrk="1" hangingPunct="1"/>
            <a:r>
              <a:rPr lang="pt-PT" altLang="en-US" sz="1400" b="1">
                <a:latin typeface="Tahoma" panose="020B0604030504040204" pitchFamily="34" charset="0"/>
              </a:rPr>
              <a:t>A elasticidade </a:t>
            </a:r>
            <a:r>
              <a:rPr lang="pt-PT" altLang="en-US" sz="1400" b="1" i="1">
                <a:latin typeface="Tahoma" panose="020B0604030504040204" pitchFamily="34" charset="0"/>
              </a:rPr>
              <a:t>varia ao longo </a:t>
            </a:r>
            <a:r>
              <a:rPr lang="pt-PT" altLang="en-US" sz="1400" b="1">
                <a:latin typeface="Tahoma" panose="020B0604030504040204" pitchFamily="34" charset="0"/>
              </a:rPr>
              <a:t>da recta ou curva da procura</a:t>
            </a:r>
          </a:p>
          <a:p>
            <a:pPr eaLnBrk="1" hangingPunct="1"/>
            <a:r>
              <a:rPr lang="pt-PT" altLang="en-US" sz="1400" b="1" i="1">
                <a:latin typeface="Tahoma" panose="020B0604030504040204" pitchFamily="34" charset="0"/>
              </a:rPr>
              <a:t>Cuidado na interpretação </a:t>
            </a:r>
            <a:r>
              <a:rPr lang="pt-PT" altLang="en-US" sz="1400" b="1">
                <a:latin typeface="Tahoma" panose="020B0604030504040204" pitchFamily="34" charset="0"/>
              </a:rPr>
              <a:t>(valor negativo; positivo em módulo)</a:t>
            </a:r>
          </a:p>
          <a:p>
            <a:pPr eaLnBrk="1" hangingPunct="1"/>
            <a:endParaRPr lang="pt-PT" altLang="en-US" sz="1600" b="1" u="sng">
              <a:solidFill>
                <a:srgbClr val="660066"/>
              </a:solidFill>
              <a:latin typeface="Tahoma" panose="020B0604030504040204" pitchFamily="34" charset="0"/>
            </a:endParaRPr>
          </a:p>
          <a:p>
            <a:pPr eaLnBrk="1" hangingPunct="1"/>
            <a:endParaRPr lang="en-US" altLang="en-US" sz="1600" b="1" u="sng">
              <a:solidFill>
                <a:srgbClr val="660066"/>
              </a:solidFill>
              <a:latin typeface="Tahoma" panose="020B0604030504040204" pitchFamily="34" charset="0"/>
            </a:endParaRPr>
          </a:p>
          <a:p>
            <a:pPr eaLnBrk="1" hangingPunct="1"/>
            <a:endParaRPr lang="pt-PT" altLang="en-US" sz="2800" b="1">
              <a:solidFill>
                <a:srgbClr val="0000FF"/>
              </a:solidFill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Marcador de Posição do Número do Diapositivo 5">
            <a:extLst>
              <a:ext uri="{FF2B5EF4-FFF2-40B4-BE49-F238E27FC236}">
                <a16:creationId xmlns:a16="http://schemas.microsoft.com/office/drawing/2014/main" id="{5EB1B102-5314-48B9-A040-F70DFBDEB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FC2201B-57A1-4026-B71B-C402540E1D5C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20A4BE15-0148-42F1-AE41-EE01985C38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solidFill>
                  <a:schemeClr val="tx1"/>
                </a:solidFill>
                <a:latin typeface="Tahoma" panose="020B0604030504040204" pitchFamily="34" charset="0"/>
              </a:rPr>
              <a:t>Interpretação dos valores das elasticidades</a:t>
            </a:r>
            <a:endParaRPr lang="en-US" altLang="en-US" sz="3200" b="1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831A3549-B97C-4A0B-9CA4-7AFE52EB98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52600"/>
            <a:ext cx="8497887" cy="4267200"/>
          </a:xfrm>
        </p:spPr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pt-PT" altLang="en-US" sz="1600" b="1" dirty="0">
                <a:latin typeface="Tahoma" panose="020B0604030504040204" pitchFamily="34" charset="0"/>
              </a:rPr>
              <a:t>Um aumento no preço do bem X em </a:t>
            </a:r>
            <a:r>
              <a:rPr lang="pt-PT" altLang="en-US" sz="1600" b="1" dirty="0">
                <a:solidFill>
                  <a:srgbClr val="C00000"/>
                </a:solidFill>
                <a:latin typeface="Tahoma" panose="020B0604030504040204" pitchFamily="34" charset="0"/>
              </a:rPr>
              <a:t>25% </a:t>
            </a:r>
            <a:r>
              <a:rPr lang="pt-PT" altLang="en-US" sz="1600" b="1" dirty="0">
                <a:latin typeface="Tahoma" panose="020B0604030504040204" pitchFamily="34" charset="0"/>
              </a:rPr>
              <a:t>origina uma diminuição na procura do bem em </a:t>
            </a:r>
            <a:r>
              <a:rPr lang="pt-PT" altLang="en-US" sz="1600" b="1" dirty="0">
                <a:solidFill>
                  <a:srgbClr val="C00000"/>
                </a:solidFill>
                <a:latin typeface="Tahoma" panose="020B0604030504040204" pitchFamily="34" charset="0"/>
              </a:rPr>
              <a:t>25%</a:t>
            </a:r>
          </a:p>
          <a:p>
            <a:pPr marL="1120775" lvl="1" indent="-495300" eaLnBrk="1" hangingPunct="1">
              <a:spcAft>
                <a:spcPct val="25000"/>
              </a:spcAft>
              <a:defRPr/>
            </a:pPr>
            <a:r>
              <a:rPr lang="pt-PT" altLang="en-US" sz="1600" b="1" dirty="0">
                <a:solidFill>
                  <a:srgbClr val="0000FF"/>
                </a:solidFill>
                <a:latin typeface="Tahoma" panose="020B0604030504040204" pitchFamily="34" charset="0"/>
              </a:rPr>
              <a:t>ED=1</a:t>
            </a:r>
            <a:r>
              <a:rPr lang="pt-PT" altLang="en-US" sz="1600" b="1" dirty="0">
                <a:latin typeface="Tahoma" panose="020B0604030504040204" pitchFamily="34" charset="0"/>
              </a:rPr>
              <a:t> : </a:t>
            </a:r>
            <a:r>
              <a:rPr lang="pt-PT" altLang="en-US" sz="1600" b="1" i="1" dirty="0">
                <a:solidFill>
                  <a:srgbClr val="002060"/>
                </a:solidFill>
                <a:latin typeface="Tahoma" panose="020B0604030504040204" pitchFamily="34" charset="0"/>
              </a:rPr>
              <a:t>procura com elasticidade unitária  </a:t>
            </a:r>
          </a:p>
          <a:p>
            <a:pPr marL="533400" lvl="1" indent="-533400" eaLnBrk="1" hangingPunct="1">
              <a:spcAft>
                <a:spcPct val="25000"/>
              </a:spcAft>
              <a:buFont typeface="Wingdings" panose="05000000000000000000" pitchFamily="2" charset="2"/>
              <a:buNone/>
              <a:defRPr/>
            </a:pPr>
            <a:r>
              <a:rPr lang="pt-PT" altLang="en-US" sz="2000" b="1" dirty="0">
                <a:solidFill>
                  <a:schemeClr val="accent2"/>
                </a:solidFill>
                <a:latin typeface="Tahoma" panose="020B0604030504040204" pitchFamily="34" charset="0"/>
              </a:rPr>
              <a:t>2.   </a:t>
            </a:r>
            <a:r>
              <a:rPr lang="pt-PT" altLang="en-US" sz="1800" b="1" dirty="0">
                <a:solidFill>
                  <a:schemeClr val="accent2"/>
                </a:solidFill>
                <a:latin typeface="Tahoma" panose="020B0604030504040204" pitchFamily="34" charset="0"/>
              </a:rPr>
              <a:t> </a:t>
            </a:r>
            <a:r>
              <a:rPr lang="pt-PT" altLang="en-US" sz="1600" b="1" dirty="0">
                <a:latin typeface="Tahoma" panose="020B0604030504040204" pitchFamily="34" charset="0"/>
              </a:rPr>
              <a:t>Um aumento no preço do bem X em </a:t>
            </a:r>
            <a:r>
              <a:rPr lang="pt-PT" altLang="en-US" sz="1600" b="1" dirty="0">
                <a:solidFill>
                  <a:srgbClr val="C00000"/>
                </a:solidFill>
                <a:latin typeface="Tahoma" panose="020B0604030504040204" pitchFamily="34" charset="0"/>
              </a:rPr>
              <a:t>42%</a:t>
            </a:r>
            <a:r>
              <a:rPr lang="pt-PT" altLang="en-US" sz="1600" b="1" dirty="0">
                <a:latin typeface="Tahoma" panose="020B0604030504040204" pitchFamily="34" charset="0"/>
              </a:rPr>
              <a:t> origina diminuição na procura  em </a:t>
            </a:r>
            <a:r>
              <a:rPr lang="pt-PT" altLang="en-US" sz="1600" b="1" dirty="0">
                <a:solidFill>
                  <a:srgbClr val="C00000"/>
                </a:solidFill>
                <a:latin typeface="Tahoma" panose="020B0604030504040204" pitchFamily="34" charset="0"/>
              </a:rPr>
              <a:t>46% </a:t>
            </a:r>
            <a:endParaRPr lang="pt-PT" altLang="en-US" sz="1600" b="1" dirty="0">
              <a:latin typeface="Tahoma" panose="020B0604030504040204" pitchFamily="34" charset="0"/>
            </a:endParaRPr>
          </a:p>
          <a:p>
            <a:pPr lvl="1" eaLnBrk="1" hangingPunct="1">
              <a:defRPr/>
            </a:pPr>
            <a:r>
              <a:rPr lang="pt-PT" altLang="en-US" sz="1600" b="1" dirty="0">
                <a:solidFill>
                  <a:srgbClr val="0000FF"/>
                </a:solidFill>
                <a:latin typeface="Tahoma" panose="020B0604030504040204" pitchFamily="34" charset="0"/>
              </a:rPr>
              <a:t>ED</a:t>
            </a:r>
            <a:r>
              <a:rPr lang="en-US" altLang="en-US" sz="1600" b="1" dirty="0">
                <a:solidFill>
                  <a:srgbClr val="0000FF"/>
                </a:solidFill>
                <a:latin typeface="Tahoma" panose="020B0604030504040204" pitchFamily="34" charset="0"/>
              </a:rPr>
              <a:t>&gt;1</a:t>
            </a:r>
            <a:r>
              <a:rPr lang="en-US" altLang="en-US" sz="1600" b="1" dirty="0">
                <a:latin typeface="Tahoma" panose="020B0604030504040204" pitchFamily="34" charset="0"/>
              </a:rPr>
              <a:t> : </a:t>
            </a:r>
            <a:r>
              <a:rPr lang="en-US" altLang="en-US" sz="1600" b="1" i="1" dirty="0" err="1">
                <a:solidFill>
                  <a:srgbClr val="002060"/>
                </a:solidFill>
                <a:latin typeface="Tahoma" panose="020B0604030504040204" pitchFamily="34" charset="0"/>
              </a:rPr>
              <a:t>procura</a:t>
            </a:r>
            <a:r>
              <a:rPr lang="en-US" altLang="en-US" sz="1600" b="1" i="1" dirty="0">
                <a:solidFill>
                  <a:srgbClr val="00206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00" b="1" i="1" dirty="0" err="1">
                <a:solidFill>
                  <a:srgbClr val="002060"/>
                </a:solidFill>
                <a:latin typeface="Tahoma" panose="020B0604030504040204" pitchFamily="34" charset="0"/>
              </a:rPr>
              <a:t>elástica</a:t>
            </a:r>
            <a:endParaRPr lang="en-US" altLang="en-US" sz="1600" b="1" i="1" dirty="0">
              <a:solidFill>
                <a:srgbClr val="002060"/>
              </a:solidFill>
              <a:latin typeface="Tahoma" panose="020B0604030504040204" pitchFamily="34" charset="0"/>
            </a:endParaRPr>
          </a:p>
          <a:p>
            <a:pPr marL="471487" lvl="1" indent="0" eaLnBrk="1" hangingPunct="1">
              <a:buFont typeface="Wingdings" panose="05000000000000000000" pitchFamily="2" charset="2"/>
              <a:buNone/>
              <a:defRPr/>
            </a:pPr>
            <a:endParaRPr lang="en-US" altLang="en-US" sz="1800" b="1" i="1" dirty="0">
              <a:solidFill>
                <a:srgbClr val="002060"/>
              </a:solidFill>
              <a:latin typeface="Tahoma" panose="020B0604030504040204" pitchFamily="34" charset="0"/>
            </a:endParaRPr>
          </a:p>
          <a:p>
            <a:pPr marL="571500" indent="-571500"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2000" b="1" dirty="0">
                <a:solidFill>
                  <a:schemeClr val="accent2"/>
                </a:solidFill>
                <a:latin typeface="Tahoma" panose="020B0604030504040204" pitchFamily="34" charset="0"/>
              </a:rPr>
              <a:t>3.    </a:t>
            </a:r>
            <a:r>
              <a:rPr lang="pt-PT" altLang="en-US" sz="1600" b="1" dirty="0">
                <a:latin typeface="Tahoma" panose="020B0604030504040204" pitchFamily="34" charset="0"/>
              </a:rPr>
              <a:t>Um aumento no preço em </a:t>
            </a:r>
            <a:r>
              <a:rPr lang="pt-PT" altLang="en-US" sz="1600" b="1" dirty="0">
                <a:solidFill>
                  <a:srgbClr val="C00000"/>
                </a:solidFill>
                <a:latin typeface="Tahoma" panose="020B0604030504040204" pitchFamily="34" charset="0"/>
              </a:rPr>
              <a:t>66% </a:t>
            </a:r>
            <a:r>
              <a:rPr lang="pt-PT" altLang="en-US" sz="1600" b="1" dirty="0">
                <a:latin typeface="Tahoma" panose="020B0604030504040204" pitchFamily="34" charset="0"/>
              </a:rPr>
              <a:t>origina redução na procura em </a:t>
            </a:r>
            <a:r>
              <a:rPr lang="pt-PT" altLang="en-US" sz="1600" b="1" dirty="0">
                <a:solidFill>
                  <a:srgbClr val="C00000"/>
                </a:solidFill>
                <a:latin typeface="Tahoma" panose="020B0604030504040204" pitchFamily="34" charset="0"/>
              </a:rPr>
              <a:t>18%</a:t>
            </a:r>
          </a:p>
          <a:p>
            <a:pPr marL="1120775" lvl="1" indent="-495300" eaLnBrk="1" hangingPunct="1">
              <a:defRPr/>
            </a:pPr>
            <a:r>
              <a:rPr lang="pt-PT" altLang="en-US" sz="1600" b="1" dirty="0">
                <a:solidFill>
                  <a:srgbClr val="0000FF"/>
                </a:solidFill>
                <a:latin typeface="Tahoma" panose="020B0604030504040204" pitchFamily="34" charset="0"/>
              </a:rPr>
              <a:t>ED</a:t>
            </a:r>
            <a:r>
              <a:rPr lang="en-US" altLang="en-US" sz="1600" b="1" dirty="0">
                <a:solidFill>
                  <a:srgbClr val="0000FF"/>
                </a:solidFill>
                <a:latin typeface="Tahoma" panose="020B0604030504040204" pitchFamily="34" charset="0"/>
              </a:rPr>
              <a:t>&lt;1</a:t>
            </a:r>
            <a:r>
              <a:rPr lang="en-US" altLang="en-US" sz="1600" b="1" dirty="0">
                <a:latin typeface="Tahoma" panose="020B0604030504040204" pitchFamily="34" charset="0"/>
              </a:rPr>
              <a:t> : </a:t>
            </a:r>
            <a:r>
              <a:rPr lang="en-US" altLang="en-US" sz="1600" b="1" i="1" dirty="0" err="1">
                <a:solidFill>
                  <a:srgbClr val="002060"/>
                </a:solidFill>
                <a:latin typeface="Tahoma" panose="020B0604030504040204" pitchFamily="34" charset="0"/>
              </a:rPr>
              <a:t>procura</a:t>
            </a:r>
            <a:r>
              <a:rPr lang="en-US" altLang="en-US" sz="1600" b="1" i="1" dirty="0">
                <a:solidFill>
                  <a:srgbClr val="002060"/>
                </a:solidFill>
                <a:latin typeface="Tahoma" panose="020B0604030504040204" pitchFamily="34" charset="0"/>
              </a:rPr>
              <a:t> inelástica</a:t>
            </a:r>
          </a:p>
          <a:p>
            <a:pPr marL="571500" indent="-571500" eaLnBrk="1" hangingPunct="1">
              <a:defRPr/>
            </a:pPr>
            <a:endParaRPr lang="en-US" altLang="en-US" sz="1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1">
            <a:extLst>
              <a:ext uri="{FF2B5EF4-FFF2-40B4-BE49-F238E27FC236}">
                <a16:creationId xmlns:a16="http://schemas.microsoft.com/office/drawing/2014/main" id="{68548873-752D-48F1-A3E2-21E4584AF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sz="3200"/>
              <a:t>Cont.</a:t>
            </a:r>
            <a:endParaRPr lang="en-US" altLang="en-US" sz="3200"/>
          </a:p>
        </p:txBody>
      </p:sp>
      <p:sp>
        <p:nvSpPr>
          <p:cNvPr id="38915" name="Marcador de Posição de Conteúdo 2">
            <a:extLst>
              <a:ext uri="{FF2B5EF4-FFF2-40B4-BE49-F238E27FC236}">
                <a16:creationId xmlns:a16="http://schemas.microsoft.com/office/drawing/2014/main" id="{33DC2342-343A-470C-AD05-7A0AA7AF3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pt-PT" altLang="en-US" sz="2400" b="1" dirty="0"/>
              <a:t>Casos extremos </a:t>
            </a:r>
            <a:r>
              <a:rPr lang="pt-PT" altLang="en-US" sz="1600" b="1" dirty="0"/>
              <a:t>(Fig. 4.3, p.68)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pt-PT" altLang="en-US" sz="1800" b="1" dirty="0">
                <a:solidFill>
                  <a:srgbClr val="C00000"/>
                </a:solidFill>
              </a:rPr>
              <a:t>Caso 1</a:t>
            </a:r>
            <a:r>
              <a:rPr lang="pt-PT" altLang="en-US" sz="1800" b="1" dirty="0"/>
              <a:t>: </a:t>
            </a:r>
          </a:p>
          <a:p>
            <a:pPr algn="just">
              <a:defRPr/>
            </a:pPr>
            <a:r>
              <a:rPr lang="pt-PT" altLang="en-US" sz="1600" b="1" dirty="0"/>
              <a:t>um aumento no preço do bem não afecta a sua procura; a quantidade não se altera; </a:t>
            </a:r>
          </a:p>
          <a:p>
            <a:pPr algn="just">
              <a:defRPr/>
            </a:pPr>
            <a:r>
              <a:rPr lang="pt-PT" altLang="en-US" sz="1600" b="1" dirty="0">
                <a:solidFill>
                  <a:srgbClr val="C00000"/>
                </a:solidFill>
              </a:rPr>
              <a:t>ED=0</a:t>
            </a:r>
            <a:r>
              <a:rPr lang="pt-PT" altLang="en-US" sz="1600" b="1" dirty="0"/>
              <a:t> e </a:t>
            </a:r>
            <a:r>
              <a:rPr lang="pt-PT" altLang="en-US" sz="1600" b="1" dirty="0">
                <a:solidFill>
                  <a:srgbClr val="0070C0"/>
                </a:solidFill>
              </a:rPr>
              <a:t>procura perfeitamente inelástica</a:t>
            </a:r>
            <a:r>
              <a:rPr lang="pt-PT" altLang="en-US" sz="1600" b="1" dirty="0"/>
              <a:t> </a:t>
            </a:r>
          </a:p>
          <a:p>
            <a:pPr algn="just">
              <a:defRPr/>
            </a:pPr>
            <a:r>
              <a:rPr lang="pt-PT" altLang="en-US" sz="1600" b="1" i="1" dirty="0"/>
              <a:t>curva da procura vertical</a:t>
            </a:r>
            <a:endParaRPr lang="pt-PT" altLang="en-US" sz="1600" b="1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pt-PT" altLang="en-US" sz="1800" b="1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pt-PT" altLang="en-US" sz="1800" b="1" dirty="0">
                <a:solidFill>
                  <a:srgbClr val="C00000"/>
                </a:solidFill>
              </a:rPr>
              <a:t>Caso 2</a:t>
            </a:r>
            <a:r>
              <a:rPr lang="pt-PT" altLang="en-US" sz="1800" b="1" dirty="0"/>
              <a:t>: </a:t>
            </a:r>
          </a:p>
          <a:p>
            <a:pPr algn="just">
              <a:defRPr/>
            </a:pPr>
            <a:r>
              <a:rPr lang="pt-PT" altLang="en-US" sz="1600" b="1" dirty="0"/>
              <a:t>uma ligeira alteração no preço provoca uma alteração infinitamente grande na quantidade procurada; </a:t>
            </a:r>
          </a:p>
          <a:p>
            <a:pPr algn="just">
              <a:defRPr/>
            </a:pPr>
            <a:r>
              <a:rPr lang="pt-PT" altLang="en-US" sz="1600" b="1" dirty="0">
                <a:solidFill>
                  <a:srgbClr val="C00000"/>
                </a:solidFill>
              </a:rPr>
              <a:t>ED =∞</a:t>
            </a:r>
            <a:r>
              <a:rPr lang="pt-PT" altLang="en-US" sz="1600" b="1" dirty="0"/>
              <a:t> e a </a:t>
            </a:r>
            <a:r>
              <a:rPr lang="pt-PT" altLang="en-US" sz="1600" b="1" dirty="0">
                <a:solidFill>
                  <a:srgbClr val="0070C0"/>
                </a:solidFill>
              </a:rPr>
              <a:t>procura é perfeitamente elástica </a:t>
            </a:r>
            <a:endParaRPr lang="pt-PT" altLang="en-US" sz="1600" b="1" dirty="0"/>
          </a:p>
          <a:p>
            <a:pPr algn="just">
              <a:defRPr/>
            </a:pPr>
            <a:r>
              <a:rPr lang="pt-PT" altLang="en-US" sz="1600" b="1" i="1" dirty="0"/>
              <a:t>curva da procura horizontal</a:t>
            </a:r>
            <a:endParaRPr lang="pt-PT" altLang="en-US" sz="1600" b="1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en-US" altLang="en-US" sz="1600" b="1" dirty="0"/>
          </a:p>
        </p:txBody>
      </p:sp>
      <p:sp>
        <p:nvSpPr>
          <p:cNvPr id="36868" name="Marcador de Posição do Número do Diapositivo 3">
            <a:extLst>
              <a:ext uri="{FF2B5EF4-FFF2-40B4-BE49-F238E27FC236}">
                <a16:creationId xmlns:a16="http://schemas.microsoft.com/office/drawing/2014/main" id="{AD2B0678-8BBD-4E20-A442-0A2675472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D2A7CB4-9FA5-4B3E-B233-AAEB0FA0994E}" type="slidenum">
              <a:rPr lang="en-US" altLang="en-US"/>
              <a:pPr/>
              <a:t>34</a:t>
            </a:fld>
            <a:endParaRPr lang="en-US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ítulo 1">
            <a:extLst>
              <a:ext uri="{FF2B5EF4-FFF2-40B4-BE49-F238E27FC236}">
                <a16:creationId xmlns:a16="http://schemas.microsoft.com/office/drawing/2014/main" id="{D6B0DF52-A30C-42E4-A91A-C94101D9D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altLang="pt-PT" sz="3200" b="1"/>
              <a:t>Elasticidade cruzada</a:t>
            </a:r>
            <a:endParaRPr lang="en-US" altLang="pt-PT" sz="3200" b="1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5B4867E-8F7A-46DB-805D-603C8330A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752600"/>
            <a:ext cx="8424863" cy="4267200"/>
          </a:xfrm>
        </p:spPr>
        <p:txBody>
          <a:bodyPr/>
          <a:lstStyle/>
          <a:p>
            <a:pPr>
              <a:defRPr/>
            </a:pPr>
            <a:r>
              <a:rPr lang="pt-PT" sz="1600" b="1" dirty="0"/>
              <a:t>Mede o efeito de uma alteração no preço de um bem ma quantidade procurada de outro bem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pt-PT" sz="1600" b="1" dirty="0"/>
          </a:p>
          <a:p>
            <a:pPr lvl="1">
              <a:lnSpc>
                <a:spcPct val="150000"/>
              </a:lnSpc>
              <a:defRPr/>
            </a:pPr>
            <a:r>
              <a:rPr lang="pt-PT" sz="1400" b="1" dirty="0"/>
              <a:t>É uma elasticidade positiva no caso de </a:t>
            </a:r>
            <a:r>
              <a:rPr lang="pt-PT" sz="1400" b="1" dirty="0">
                <a:solidFill>
                  <a:srgbClr val="009900"/>
                </a:solidFill>
              </a:rPr>
              <a:t>bens substitutos </a:t>
            </a:r>
            <a:r>
              <a:rPr lang="pt-PT" sz="1400" b="1" dirty="0"/>
              <a:t>(ou sucedâneos) e negativa no caso de </a:t>
            </a:r>
            <a:r>
              <a:rPr lang="pt-PT" sz="1400" b="1" dirty="0">
                <a:solidFill>
                  <a:srgbClr val="C00000"/>
                </a:solidFill>
              </a:rPr>
              <a:t>bens complementares </a:t>
            </a:r>
            <a:endParaRPr lang="pt-PT" sz="1200" b="1" i="1" dirty="0">
              <a:solidFill>
                <a:srgbClr val="FF0000"/>
              </a:solidFill>
            </a:endParaRPr>
          </a:p>
          <a:p>
            <a:pPr marL="471487" lvl="1" indent="0">
              <a:buFont typeface="Wingdings" panose="05000000000000000000" pitchFamily="2" charset="2"/>
              <a:buNone/>
              <a:defRPr/>
            </a:pPr>
            <a:endParaRPr lang="pt-PT" sz="1200" b="1" i="1" dirty="0">
              <a:solidFill>
                <a:srgbClr val="FF0000"/>
              </a:solidFill>
            </a:endParaRPr>
          </a:p>
          <a:p>
            <a:pPr marL="469900" lvl="1" indent="-469900">
              <a:buFont typeface="Wingdings" panose="05000000000000000000" pitchFamily="2" charset="2"/>
              <a:buChar char="o"/>
              <a:defRPr/>
            </a:pPr>
            <a:r>
              <a:rPr lang="pt-PT" sz="1600" b="1" dirty="0">
                <a:solidFill>
                  <a:srgbClr val="0000FF"/>
                </a:solidFill>
              </a:rPr>
              <a:t>E = (</a:t>
            </a:r>
            <a:r>
              <a:rPr lang="pt-PT" sz="1200" b="1" i="1" dirty="0">
                <a:solidFill>
                  <a:srgbClr val="0000FF"/>
                </a:solidFill>
              </a:rPr>
              <a:t>∆</a:t>
            </a:r>
            <a:r>
              <a:rPr lang="pt-PT" sz="1200" b="1" i="1" dirty="0" err="1">
                <a:solidFill>
                  <a:srgbClr val="0000FF"/>
                </a:solidFill>
              </a:rPr>
              <a:t>Qx∕Qx</a:t>
            </a:r>
            <a:r>
              <a:rPr lang="pt-PT" sz="1200" b="1" i="1" dirty="0">
                <a:solidFill>
                  <a:srgbClr val="0000FF"/>
                </a:solidFill>
              </a:rPr>
              <a:t>): (∆</a:t>
            </a:r>
            <a:r>
              <a:rPr lang="pt-PT" sz="1200" b="1" i="1" dirty="0" err="1">
                <a:solidFill>
                  <a:srgbClr val="0000FF"/>
                </a:solidFill>
              </a:rPr>
              <a:t>Py</a:t>
            </a:r>
            <a:r>
              <a:rPr lang="pt-PT" sz="1200" b="1" i="1" dirty="0">
                <a:solidFill>
                  <a:srgbClr val="0000FF"/>
                </a:solidFill>
              </a:rPr>
              <a:t>/</a:t>
            </a:r>
            <a:r>
              <a:rPr lang="pt-PT" sz="1200" b="1" i="1" dirty="0" err="1">
                <a:solidFill>
                  <a:srgbClr val="0000FF"/>
                </a:solidFill>
              </a:rPr>
              <a:t>Py</a:t>
            </a:r>
            <a:r>
              <a:rPr lang="pt-PT" sz="1200" b="1" i="1" dirty="0">
                <a:solidFill>
                  <a:srgbClr val="0000FF"/>
                </a:solidFill>
              </a:rPr>
              <a:t>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600" b="1" dirty="0"/>
          </a:p>
        </p:txBody>
      </p:sp>
      <p:sp>
        <p:nvSpPr>
          <p:cNvPr id="37892" name="Marcador de Posição do Número do Diapositivo 3">
            <a:extLst>
              <a:ext uri="{FF2B5EF4-FFF2-40B4-BE49-F238E27FC236}">
                <a16:creationId xmlns:a16="http://schemas.microsoft.com/office/drawing/2014/main" id="{28DB4656-8DD6-471D-AF5B-D619FAFA3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BE0F70A-62CF-465B-BB56-08E74EB833A6}" type="slidenum">
              <a:rPr lang="en-US" altLang="en-US"/>
              <a:pPr/>
              <a:t>35</a:t>
            </a:fld>
            <a:endParaRPr lang="en-US" altLang="en-US"/>
          </a:p>
        </p:txBody>
      </p:sp>
      <p:graphicFrame>
        <p:nvGraphicFramePr>
          <p:cNvPr id="37893" name="Objeto 4">
            <a:extLst>
              <a:ext uri="{FF2B5EF4-FFF2-40B4-BE49-F238E27FC236}">
                <a16:creationId xmlns:a16="http://schemas.microsoft.com/office/drawing/2014/main" id="{23D3A8ED-9322-4365-98E5-5F69245228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59113" y="328453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4" name="Equação" r:id="rId3" imgW="114151" imgH="215619" progId="Equation.3">
                  <p:embed/>
                </p:oleObj>
              </mc:Choice>
              <mc:Fallback>
                <p:oleObj name="Equação" r:id="rId3" imgW="114151" imgH="215619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328453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Marcador de Posição do Número do Diapositivo 5">
            <a:extLst>
              <a:ext uri="{FF2B5EF4-FFF2-40B4-BE49-F238E27FC236}">
                <a16:creationId xmlns:a16="http://schemas.microsoft.com/office/drawing/2014/main" id="{46F168A9-BB4A-43B1-8D3E-8A5B25BB5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1A0A671-077E-43CF-80C4-D96BAE1B4318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34F14A45-B909-4950-B89C-E9F482D3F2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Elasticidade e tipos de bens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2E5A1633-CC97-4EF1-9CD7-C4566A24F9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8937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t-PT" altLang="en-US" sz="1400" b="1" dirty="0">
                <a:solidFill>
                  <a:srgbClr val="002060"/>
                </a:solidFill>
                <a:latin typeface="Tahoma" panose="020B0604030504040204" pitchFamily="34" charset="0"/>
              </a:rPr>
              <a:t>Bens complementares</a:t>
            </a:r>
            <a:r>
              <a:rPr lang="pt-PT" altLang="en-US" sz="1400" b="1" dirty="0">
                <a:latin typeface="Tahoma" panose="020B0604030504040204" pitchFamily="34" charset="0"/>
              </a:rPr>
              <a:t>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PT" altLang="en-US" sz="1200" b="1" dirty="0">
                <a:latin typeface="Tahoma" panose="020B0604030504040204" pitchFamily="34" charset="0"/>
              </a:rPr>
              <a:t>aqueles que precisam de outros para derem consumidos de forma a satisfez uma necessidade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PT" altLang="en-US" sz="1200" b="1" dirty="0">
                <a:latin typeface="Tahoma" panose="020B0604030504040204" pitchFamily="34" charset="0"/>
              </a:rPr>
              <a:t>Exemplo: automóvel e gasolina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pt-PT" altLang="en-US" sz="1200" b="1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t-PT" altLang="en-US" sz="1400" b="1" dirty="0">
                <a:solidFill>
                  <a:srgbClr val="002060"/>
                </a:solidFill>
                <a:latin typeface="Tahoma" panose="020B0604030504040204" pitchFamily="34" charset="0"/>
              </a:rPr>
              <a:t>Bens substitutos</a:t>
            </a:r>
            <a:r>
              <a:rPr lang="pt-PT" altLang="en-US" sz="1400" b="1" dirty="0">
                <a:latin typeface="Tahoma" panose="020B0604030504040204" pitchFamily="34" charset="0"/>
              </a:rPr>
              <a:t>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PT" altLang="en-US" sz="1200" b="1" dirty="0">
                <a:latin typeface="Tahoma" panose="020B0604030504040204" pitchFamily="34" charset="0"/>
              </a:rPr>
              <a:t>aqueles que podem ser (perfeita ou imperfeitamente) substituídos na satisfação de uma necessidade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PT" altLang="en-US" sz="1200" b="1" dirty="0">
                <a:latin typeface="Tahoma" panose="020B0604030504040204" pitchFamily="34" charset="0"/>
              </a:rPr>
              <a:t>Exemplos: óleo e azeite; sumo e água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pt-PT" altLang="en-US" sz="1200" b="1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t-PT" altLang="en-US" sz="1400" b="1" dirty="0">
                <a:solidFill>
                  <a:srgbClr val="002060"/>
                </a:solidFill>
                <a:latin typeface="Tahoma" panose="020B0604030504040204" pitchFamily="34" charset="0"/>
              </a:rPr>
              <a:t>Bens independentes</a:t>
            </a:r>
            <a:r>
              <a:rPr lang="pt-PT" altLang="en-US" sz="1400" b="1" dirty="0">
                <a:latin typeface="Tahoma" panose="020B0604030504040204" pitchFamily="34" charset="0"/>
              </a:rPr>
              <a:t>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PT" altLang="en-US" sz="1200" b="1" dirty="0">
                <a:latin typeface="Tahoma" panose="020B0604030504040204" pitchFamily="34" charset="0"/>
              </a:rPr>
              <a:t>a variação do preço de um não afecta a procura de outro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PT" altLang="en-US" sz="1200" b="1" dirty="0">
                <a:latin typeface="Tahoma" panose="020B0604030504040204" pitchFamily="34" charset="0"/>
              </a:rPr>
              <a:t>Exemplo: televisão e leite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pt-PT" altLang="en-US" sz="1400" b="1" dirty="0">
              <a:solidFill>
                <a:schemeClr val="hlink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pt-PT" altLang="en-US" sz="1400" b="1" dirty="0">
              <a:solidFill>
                <a:schemeClr val="hlink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t-PT" altLang="en-US" sz="1400" b="1" dirty="0">
                <a:solidFill>
                  <a:schemeClr val="hlink"/>
                </a:solidFill>
                <a:latin typeface="Tahoma" panose="020B0604030504040204" pitchFamily="34" charset="0"/>
              </a:rPr>
              <a:t>Nota: </a:t>
            </a:r>
            <a:r>
              <a:rPr lang="pt-PT" altLang="en-US" sz="1200" b="1" dirty="0">
                <a:solidFill>
                  <a:schemeClr val="accent2"/>
                </a:solidFill>
                <a:latin typeface="Tahoma" panose="020B0604030504040204" pitchFamily="34" charset="0"/>
              </a:rPr>
              <a:t>Bens de 1ª necessidade</a:t>
            </a:r>
            <a:endParaRPr lang="pt-PT" altLang="en-US" sz="1200" b="1" dirty="0">
              <a:latin typeface="Tahoma" panose="020B0604030504040204" pitchFamily="34" charset="0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pt-PT" altLang="en-US" sz="1200" b="1" dirty="0">
                <a:latin typeface="Tahoma" panose="020B0604030504040204" pitchFamily="34" charset="0"/>
              </a:rPr>
              <a:t>Alimentação, água, eletricidade: </a:t>
            </a:r>
            <a:r>
              <a:rPr lang="pt-PT" altLang="en-US" sz="1200" b="1" i="1" dirty="0">
                <a:latin typeface="Tahoma" panose="020B0604030504040204" pitchFamily="34" charset="0"/>
              </a:rPr>
              <a:t>não existem substitutos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PT" altLang="en-US" sz="1200" b="1" dirty="0">
                <a:latin typeface="Tahoma" panose="020B0604030504040204" pitchFamily="34" charset="0"/>
              </a:rPr>
              <a:t>Variação no preço não tem efeito significativo na quantidade procurada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PT" altLang="en-US" sz="1200" b="1" dirty="0">
                <a:solidFill>
                  <a:srgbClr val="009900"/>
                </a:solidFill>
                <a:latin typeface="Tahoma" panose="020B0604030504040204" pitchFamily="34" charset="0"/>
              </a:rPr>
              <a:t>Procura perfeitamente inelástica </a:t>
            </a:r>
            <a:endParaRPr lang="pt-PT" altLang="en-US" sz="1200" b="1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Marcador de Posição do Número do Diapositivo 5">
            <a:extLst>
              <a:ext uri="{FF2B5EF4-FFF2-40B4-BE49-F238E27FC236}">
                <a16:creationId xmlns:a16="http://schemas.microsoft.com/office/drawing/2014/main" id="{1D5641E0-B191-4BA3-9867-079A2A710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3521233-F4C5-4B30-B0F3-AE39C7266497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DF3AB126-4704-4A75-A235-B5366298D5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>
                <a:latin typeface="Tahoma" panose="020B0604030504040204" pitchFamily="34" charset="0"/>
              </a:rPr>
              <a:t>Elasticidade oferta-preço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8763E6B4-DDE3-482C-99E2-AD58AB1942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pPr eaLnBrk="1" hangingPunct="1">
              <a:spcAft>
                <a:spcPct val="25000"/>
              </a:spcAft>
              <a:defRPr/>
            </a:pPr>
            <a:r>
              <a:rPr lang="pt-PT" altLang="en-US" sz="2000" b="1" dirty="0">
                <a:latin typeface="Tahoma" panose="020B0604030504040204" pitchFamily="34" charset="0"/>
              </a:rPr>
              <a:t>As  definições e fórmulas usadas na elasticidade procura-preço são aplicáveis ao lado da oferta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PT" altLang="en-US" sz="2000" b="1" dirty="0">
                <a:latin typeface="Tahoma" panose="020B0604030504040204" pitchFamily="34" charset="0"/>
              </a:rPr>
              <a:t>Com a </a:t>
            </a:r>
            <a:r>
              <a:rPr lang="pt-PT" altLang="en-US" sz="2000" b="1" i="1" dirty="0">
                <a:solidFill>
                  <a:schemeClr val="hlink"/>
                </a:solidFill>
                <a:latin typeface="Tahoma" panose="020B0604030504040204" pitchFamily="34" charset="0"/>
              </a:rPr>
              <a:t>necessária adaptação dos conceitos</a:t>
            </a:r>
          </a:p>
          <a:p>
            <a:pPr eaLnBrk="1" hangingPunct="1">
              <a:lnSpc>
                <a:spcPct val="90000"/>
              </a:lnSpc>
              <a:defRPr/>
            </a:pPr>
            <a:endParaRPr lang="pt-PT" altLang="en-US" sz="2000" b="1" dirty="0"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PT" altLang="en-US" sz="2400" b="1" dirty="0">
                <a:solidFill>
                  <a:schemeClr val="accent6"/>
                </a:solidFill>
                <a:latin typeface="Tahoma" panose="020B0604030504040204" pitchFamily="34" charset="0"/>
              </a:rPr>
              <a:t>ES</a:t>
            </a:r>
            <a:r>
              <a:rPr lang="pt-PT" altLang="en-US" sz="2400" b="1" dirty="0">
                <a:latin typeface="Tahoma" panose="020B0604030504040204" pitchFamily="34" charset="0"/>
              </a:rPr>
              <a:t> mede: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pt-PT" altLang="en-US" sz="2400" b="1" dirty="0">
              <a:latin typeface="Tahoma" panose="020B0604030504040204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pt-PT" altLang="en-US" sz="2000" b="1" i="1" dirty="0">
                <a:latin typeface="Tahoma" panose="020B0604030504040204" pitchFamily="34" charset="0"/>
              </a:rPr>
              <a:t>A variação na quantidade oferecida (bem ou serviço) em resposta a uma variação (1%) no preço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pt-PT" altLang="en-US" sz="2000" b="1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Posição do Número do Diapositivo 5">
            <a:extLst>
              <a:ext uri="{FF2B5EF4-FFF2-40B4-BE49-F238E27FC236}">
                <a16:creationId xmlns:a16="http://schemas.microsoft.com/office/drawing/2014/main" id="{98896373-F2DA-4D8A-8200-C36917AFF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F1C1BCD-F455-49A8-8930-6A17BB9C384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D1D8290-5ADD-4B33-A024-CFF4FA0C06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>
                <a:latin typeface="Tahoma" panose="020B0604030504040204" pitchFamily="34" charset="0"/>
              </a:rPr>
              <a:t>Aplicação dos conceitos anteriores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FF9A30F-691D-41D9-B09C-7503A1682A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ct val="25000"/>
              </a:spcAft>
            </a:pPr>
            <a:r>
              <a:rPr lang="pt-PT" altLang="en-US" sz="2400" b="1">
                <a:latin typeface="Tahoma" panose="020B0604030504040204" pitchFamily="34" charset="0"/>
              </a:rPr>
              <a:t>Analisar o </a:t>
            </a:r>
            <a:r>
              <a:rPr lang="pt-PT" altLang="en-US" sz="2400" b="1">
                <a:solidFill>
                  <a:schemeClr val="accent2"/>
                </a:solidFill>
                <a:latin typeface="Tahoma" panose="020B0604030504040204" pitchFamily="34" charset="0"/>
              </a:rPr>
              <a:t>QUADRO 3-1</a:t>
            </a:r>
            <a:r>
              <a:rPr lang="pt-PT" altLang="en-US" sz="2400" b="1">
                <a:latin typeface="Tahoma" panose="020B0604030504040204" pitchFamily="34" charset="0"/>
              </a:rPr>
              <a:t> (p.45):</a:t>
            </a:r>
          </a:p>
          <a:p>
            <a:pPr lvl="1" eaLnBrk="1" hangingPunct="1">
              <a:spcAft>
                <a:spcPct val="25000"/>
              </a:spcAft>
            </a:pPr>
            <a:r>
              <a:rPr lang="pt-PT" altLang="en-US" sz="2400" b="1">
                <a:solidFill>
                  <a:schemeClr val="folHlink"/>
                </a:solidFill>
                <a:latin typeface="Tahoma" panose="020B0604030504040204" pitchFamily="34" charset="0"/>
              </a:rPr>
              <a:t>Bem: </a:t>
            </a:r>
            <a:r>
              <a:rPr lang="pt-PT" altLang="en-US" sz="2400" b="1">
                <a:latin typeface="Tahoma" panose="020B0604030504040204" pitchFamily="34" charset="0"/>
              </a:rPr>
              <a:t> “Flocos de cereais”  </a:t>
            </a:r>
          </a:p>
          <a:p>
            <a:pPr lvl="2" eaLnBrk="1" hangingPunct="1">
              <a:spcAft>
                <a:spcPct val="25000"/>
              </a:spcAft>
            </a:pPr>
            <a:r>
              <a:rPr lang="pt-PT" altLang="en-US" sz="2000" b="1">
                <a:latin typeface="Tahoma" panose="020B0604030504040204" pitchFamily="34" charset="0"/>
              </a:rPr>
              <a:t>Coluna 1: </a:t>
            </a:r>
          </a:p>
          <a:p>
            <a:pPr lvl="3" eaLnBrk="1" hangingPunct="1">
              <a:spcAft>
                <a:spcPct val="25000"/>
              </a:spcAft>
            </a:pPr>
            <a:r>
              <a:rPr lang="pt-PT" altLang="en-US" b="1">
                <a:latin typeface="Tahoma" panose="020B0604030504040204" pitchFamily="34" charset="0"/>
              </a:rPr>
              <a:t>cinco alternativas de </a:t>
            </a:r>
            <a:r>
              <a:rPr lang="pt-PT" altLang="en-US" b="1">
                <a:solidFill>
                  <a:srgbClr val="009900"/>
                </a:solidFill>
                <a:latin typeface="Tahoma" panose="020B0604030504040204" pitchFamily="34" charset="0"/>
              </a:rPr>
              <a:t>preços</a:t>
            </a:r>
            <a:r>
              <a:rPr lang="pt-PT" altLang="en-US" b="1">
                <a:latin typeface="Tahoma" panose="020B0604030504040204" pitchFamily="34" charset="0"/>
              </a:rPr>
              <a:t> (por unidade)</a:t>
            </a:r>
          </a:p>
          <a:p>
            <a:pPr lvl="2" eaLnBrk="1" hangingPunct="1"/>
            <a:r>
              <a:rPr lang="pt-PT" altLang="en-US" sz="2000" b="1">
                <a:latin typeface="Tahoma" panose="020B0604030504040204" pitchFamily="34" charset="0"/>
              </a:rPr>
              <a:t>Coluna 2: </a:t>
            </a:r>
          </a:p>
          <a:p>
            <a:pPr lvl="3" eaLnBrk="1" hangingPunct="1"/>
            <a:r>
              <a:rPr lang="pt-PT" altLang="en-US" b="1">
                <a:solidFill>
                  <a:srgbClr val="0000FF"/>
                </a:solidFill>
                <a:latin typeface="Tahoma" panose="020B0604030504040204" pitchFamily="34" charset="0"/>
              </a:rPr>
              <a:t>quantidade procurada</a:t>
            </a:r>
            <a:r>
              <a:rPr lang="pt-PT" altLang="en-US" b="1">
                <a:latin typeface="Tahoma" panose="020B0604030504040204" pitchFamily="34" charset="0"/>
              </a:rPr>
              <a:t> (milhões unidades/ano) </a:t>
            </a:r>
            <a:r>
              <a:rPr lang="pt-PT" altLang="en-US" i="1">
                <a:latin typeface="Tahoma" panose="020B0604030504040204" pitchFamily="34" charset="0"/>
              </a:rPr>
              <a:t>para cada preço alternativo</a:t>
            </a:r>
            <a:endParaRPr lang="en-US" altLang="en-US" i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Marcador de Posição do Número do Diapositivo 5">
            <a:extLst>
              <a:ext uri="{FF2B5EF4-FFF2-40B4-BE49-F238E27FC236}">
                <a16:creationId xmlns:a16="http://schemas.microsoft.com/office/drawing/2014/main" id="{FACCC285-4DA8-4FA1-A628-66D26E9E4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781AB72-585A-462F-94E2-8DE8B1241414}" type="slidenum">
              <a:rPr lang="en-US" altLang="en-US"/>
              <a:pPr/>
              <a:t>5</a:t>
            </a:fld>
            <a:endParaRPr lang="en-US" altLang="en-US"/>
          </a:p>
        </p:txBody>
      </p:sp>
      <p:pic>
        <p:nvPicPr>
          <p:cNvPr id="7171" name="Picture 3" descr="sam72055_tb0201">
            <a:extLst>
              <a:ext uri="{FF2B5EF4-FFF2-40B4-BE49-F238E27FC236}">
                <a16:creationId xmlns:a16="http://schemas.microsoft.com/office/drawing/2014/main" id="{F174104C-AC4B-4160-8AC9-002D513EC138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882775"/>
            <a:ext cx="8208962" cy="4067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Posição do Número do Diapositivo 5">
            <a:extLst>
              <a:ext uri="{FF2B5EF4-FFF2-40B4-BE49-F238E27FC236}">
                <a16:creationId xmlns:a16="http://schemas.microsoft.com/office/drawing/2014/main" id="{71144BD2-436C-4490-BFBE-3D0C5FBFF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7413FCF-661E-470B-9C29-07D9FB02153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08DF5202-4E90-4163-971A-CA1DCD3548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>
                <a:latin typeface="Tahoma" panose="020B0604030504040204" pitchFamily="34" charset="0"/>
              </a:rPr>
              <a:t>Análise Quadro 3-1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A4E830C-8120-4252-9508-766EE7871C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2400" b="1" dirty="0">
                <a:latin typeface="Tahoma" panose="020B0604030504040204" pitchFamily="34" charset="0"/>
              </a:rPr>
              <a:t>Possível verificar que</a:t>
            </a:r>
            <a:r>
              <a:rPr lang="pt-PT" altLang="en-US" b="1" dirty="0"/>
              <a:t> </a:t>
            </a:r>
          </a:p>
          <a:p>
            <a:pPr marL="457200" indent="-457200" eaLnBrk="1" hangingPunct="1">
              <a:defRPr/>
            </a:pPr>
            <a:r>
              <a:rPr lang="pt-PT" altLang="en-US" sz="1800" b="1" dirty="0">
                <a:solidFill>
                  <a:srgbClr val="FF0000"/>
                </a:solidFill>
                <a:latin typeface="Tahoma" panose="020B0604030504040204" pitchFamily="34" charset="0"/>
              </a:rPr>
              <a:t>Pr</a:t>
            </a:r>
            <a:r>
              <a:rPr lang="pt-PT" altLang="en-US" sz="1800" b="1" dirty="0">
                <a:solidFill>
                  <a:schemeClr val="accent2"/>
                </a:solidFill>
                <a:latin typeface="Tahoma" panose="020B0604030504040204" pitchFamily="34" charset="0"/>
              </a:rPr>
              <a:t>eço máximo</a:t>
            </a:r>
            <a:r>
              <a:rPr lang="pt-PT" altLang="en-US" sz="1800" b="1" dirty="0">
                <a:latin typeface="Tahoma" panose="020B0604030504040204" pitchFamily="34" charset="0"/>
              </a:rPr>
              <a:t> </a:t>
            </a:r>
            <a:r>
              <a:rPr lang="pt-PT" altLang="en-US" sz="1600" b="1" dirty="0">
                <a:latin typeface="Tahoma" panose="020B0604030504040204" pitchFamily="34" charset="0"/>
              </a:rPr>
              <a:t>(P = 5) </a:t>
            </a:r>
            <a:r>
              <a:rPr lang="pt-PT" altLang="en-US" sz="1800" b="1" dirty="0">
                <a:latin typeface="Tahoma" panose="020B0604030504040204" pitchFamily="34" charset="0"/>
              </a:rPr>
              <a:t>corresponde à </a:t>
            </a:r>
            <a:r>
              <a:rPr lang="pt-PT" altLang="en-US" sz="1800" b="1" dirty="0">
                <a:solidFill>
                  <a:srgbClr val="0000FF"/>
                </a:solidFill>
                <a:latin typeface="Tahoma" panose="020B0604030504040204" pitchFamily="34" charset="0"/>
              </a:rPr>
              <a:t>quantidade mínima</a:t>
            </a:r>
            <a:r>
              <a:rPr lang="pt-PT" altLang="en-US" sz="1800" b="1" dirty="0">
                <a:latin typeface="Tahoma" panose="020B0604030504040204" pitchFamily="34" charset="0"/>
              </a:rPr>
              <a:t> </a:t>
            </a:r>
            <a:r>
              <a:rPr lang="pt-PT" altLang="en-US" sz="1600" b="1" dirty="0">
                <a:latin typeface="Tahoma" panose="020B0604030504040204" pitchFamily="34" charset="0"/>
              </a:rPr>
              <a:t>(9 MC)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PT" altLang="en-US" sz="1800" b="1" dirty="0">
              <a:latin typeface="Tahoma" panose="020B0604030504040204" pitchFamily="34" charset="0"/>
            </a:endParaRPr>
          </a:p>
          <a:p>
            <a:pPr marL="457200" indent="-457200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À medida que o </a:t>
            </a:r>
            <a:r>
              <a:rPr lang="pt-PT" altLang="en-US" sz="1800" b="1" u="sng" dirty="0">
                <a:latin typeface="Tahoma" panose="020B0604030504040204" pitchFamily="34" charset="0"/>
              </a:rPr>
              <a:t>preço baixa</a:t>
            </a:r>
            <a:r>
              <a:rPr lang="pt-PT" altLang="en-US" sz="1800" b="1" dirty="0">
                <a:latin typeface="Tahoma" panose="020B0604030504040204" pitchFamily="34" charset="0"/>
              </a:rPr>
              <a:t>, a quantidade </a:t>
            </a:r>
            <a:r>
              <a:rPr lang="pt-PT" altLang="en-US" sz="1800" b="1" u="sng" dirty="0">
                <a:latin typeface="Tahoma" panose="020B0604030504040204" pitchFamily="34" charset="0"/>
              </a:rPr>
              <a:t>procurada aumenta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PT" altLang="en-US" sz="1800" b="1" dirty="0">
              <a:latin typeface="Tahoma" panose="020B0604030504040204" pitchFamily="34" charset="0"/>
            </a:endParaRPr>
          </a:p>
          <a:p>
            <a:pPr marL="457200" indent="-457200" eaLnBrk="1" hangingPunct="1">
              <a:defRPr/>
            </a:pPr>
            <a:r>
              <a:rPr lang="pt-PT" altLang="en-US" sz="1800" b="1" dirty="0">
                <a:solidFill>
                  <a:schemeClr val="accent2"/>
                </a:solidFill>
                <a:latin typeface="Tahoma" panose="020B0604030504040204" pitchFamily="34" charset="0"/>
              </a:rPr>
              <a:t>Preço mínimo</a:t>
            </a:r>
            <a:r>
              <a:rPr lang="pt-PT" altLang="en-US" sz="1800" b="1" dirty="0">
                <a:latin typeface="Tahoma" panose="020B0604030504040204" pitchFamily="34" charset="0"/>
              </a:rPr>
              <a:t> </a:t>
            </a:r>
            <a:r>
              <a:rPr lang="pt-PT" altLang="en-US" sz="1600" b="1" dirty="0">
                <a:latin typeface="Tahoma" panose="020B0604030504040204" pitchFamily="34" charset="0"/>
              </a:rPr>
              <a:t>(P=1) </a:t>
            </a:r>
            <a:r>
              <a:rPr lang="pt-PT" altLang="en-US" sz="1800" b="1" dirty="0">
                <a:latin typeface="Tahoma" panose="020B0604030504040204" pitchFamily="34" charset="0"/>
              </a:rPr>
              <a:t>corresponde à </a:t>
            </a:r>
            <a:r>
              <a:rPr lang="pt-PT" altLang="en-US" sz="1800" b="1" dirty="0">
                <a:solidFill>
                  <a:srgbClr val="0000FF"/>
                </a:solidFill>
                <a:latin typeface="Tahoma" panose="020B0604030504040204" pitchFamily="34" charset="0"/>
              </a:rPr>
              <a:t>quantidade máxima</a:t>
            </a:r>
            <a:r>
              <a:rPr lang="pt-PT" altLang="en-US" sz="1800" b="1" dirty="0">
                <a:latin typeface="Tahoma" panose="020B0604030504040204" pitchFamily="34" charset="0"/>
              </a:rPr>
              <a:t> </a:t>
            </a:r>
            <a:r>
              <a:rPr lang="pt-PT" altLang="en-US" sz="1600" b="1" dirty="0">
                <a:latin typeface="Tahoma" panose="020B0604030504040204" pitchFamily="34" charset="0"/>
              </a:rPr>
              <a:t>(20 MC)</a:t>
            </a:r>
          </a:p>
          <a:p>
            <a:pPr marL="1157288" lvl="1" indent="-258763" eaLnBrk="1" hangingPunct="1">
              <a:buFont typeface="Wingdings" panose="05000000000000000000" pitchFamily="2" charset="2"/>
              <a:buNone/>
              <a:defRPr/>
            </a:pPr>
            <a:endParaRPr lang="pt-PT" altLang="en-US" sz="2000" b="1" dirty="0"/>
          </a:p>
          <a:p>
            <a:pPr marL="1157288" lvl="1" indent="-258763"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2000" b="1" dirty="0"/>
              <a:t>Donde</a:t>
            </a:r>
          </a:p>
          <a:p>
            <a:pPr marL="1157288" lvl="1" indent="-258763" eaLnBrk="1" hangingPunct="1">
              <a:defRPr/>
            </a:pPr>
            <a:r>
              <a:rPr lang="pt-PT" altLang="en-US" b="1" dirty="0"/>
              <a:t> </a:t>
            </a:r>
            <a:r>
              <a:rPr lang="pt-PT" altLang="en-US" sz="2000" b="1" i="1" dirty="0">
                <a:solidFill>
                  <a:srgbClr val="006600"/>
                </a:solidFill>
                <a:latin typeface="Tahoma" panose="020B0604030504040204" pitchFamily="34" charset="0"/>
              </a:rPr>
              <a:t>Comprovada a Lei da Procura</a:t>
            </a:r>
            <a:r>
              <a:rPr lang="pt-PT" altLang="en-US" b="1" i="1" dirty="0">
                <a:solidFill>
                  <a:srgbClr val="006600"/>
                </a:solidFill>
              </a:rPr>
              <a:t> </a:t>
            </a:r>
            <a:endParaRPr lang="en-US" altLang="en-US" b="1" i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Marcador de Posição do Número do Diapositivo 5">
            <a:extLst>
              <a:ext uri="{FF2B5EF4-FFF2-40B4-BE49-F238E27FC236}">
                <a16:creationId xmlns:a16="http://schemas.microsoft.com/office/drawing/2014/main" id="{789B7A38-6C1F-46EE-8228-F850755C1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6750990-32BB-4BC1-8911-7F81404B2C4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49E8631-1ABD-47C5-97C3-CAA57E846B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>
                <a:latin typeface="Tahoma" panose="020B0604030504040204" pitchFamily="34" charset="0"/>
              </a:rPr>
              <a:t>Análise da Curva da Procura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48685DC-8C24-4BC1-8AC4-A1D94D6D09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752600"/>
            <a:ext cx="8569325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PT" altLang="en-US" sz="2000" b="1">
                <a:latin typeface="Tahoma" panose="020B0604030504040204" pitchFamily="34" charset="0"/>
              </a:rPr>
              <a:t>Considerar agora a </a:t>
            </a:r>
            <a:r>
              <a:rPr lang="pt-PT" altLang="en-US" sz="2000" b="1">
                <a:solidFill>
                  <a:schemeClr val="accent2"/>
                </a:solidFill>
                <a:latin typeface="Tahoma" panose="020B0604030504040204" pitchFamily="34" charset="0"/>
              </a:rPr>
              <a:t>Figura  3-2</a:t>
            </a:r>
            <a:r>
              <a:rPr lang="pt-PT" altLang="en-US" sz="2000" b="1">
                <a:latin typeface="Tahoma" panose="020B0604030504040204" pitchFamily="34" charset="0"/>
              </a:rPr>
              <a:t>  (p.45):</a:t>
            </a:r>
          </a:p>
          <a:p>
            <a:pPr lvl="1" eaLnBrk="1" hangingPunct="1">
              <a:lnSpc>
                <a:spcPct val="125000"/>
              </a:lnSpc>
              <a:spcAft>
                <a:spcPct val="25000"/>
              </a:spcAft>
            </a:pPr>
            <a:r>
              <a:rPr lang="pt-PT" altLang="en-US" sz="2000" b="1">
                <a:solidFill>
                  <a:schemeClr val="hlink"/>
                </a:solidFill>
                <a:latin typeface="Tahoma" panose="020B0604030504040204" pitchFamily="34" charset="0"/>
              </a:rPr>
              <a:t>Curva da procura</a:t>
            </a:r>
            <a:r>
              <a:rPr lang="pt-PT" altLang="en-US" sz="2000" b="1">
                <a:latin typeface="Tahoma" panose="020B0604030504040204" pitchFamily="34" charset="0"/>
              </a:rPr>
              <a:t> (curva D) para o bem “flocos de cereais”</a:t>
            </a:r>
            <a:endParaRPr lang="pt-PT" altLang="en-US" sz="2000" b="1">
              <a:solidFill>
                <a:srgbClr val="009900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125000"/>
              </a:lnSpc>
              <a:spcAft>
                <a:spcPct val="15000"/>
              </a:spcAft>
              <a:buFont typeface="Wingdings" panose="05000000000000000000" pitchFamily="2" charset="2"/>
              <a:buNone/>
            </a:pPr>
            <a:r>
              <a:rPr lang="pt-PT" altLang="en-US" sz="2000" b="1">
                <a:latin typeface="Tahoma" panose="020B0604030504040204" pitchFamily="34" charset="0"/>
              </a:rPr>
              <a:t>Algumas notas prévias:</a:t>
            </a:r>
          </a:p>
          <a:p>
            <a:pPr eaLnBrk="1" hangingPunct="1">
              <a:lnSpc>
                <a:spcPct val="80000"/>
              </a:lnSpc>
            </a:pPr>
            <a:r>
              <a:rPr lang="pt-PT" altLang="en-US" sz="2000" b="1">
                <a:latin typeface="Tahoma" panose="020B0604030504040204" pitchFamily="34" charset="0"/>
              </a:rPr>
              <a:t>Trata-se da </a:t>
            </a:r>
            <a:r>
              <a:rPr lang="pt-PT" altLang="en-US" sz="2000" b="1">
                <a:solidFill>
                  <a:schemeClr val="accent2"/>
                </a:solidFill>
                <a:latin typeface="Tahoma" panose="020B0604030504040204" pitchFamily="34" charset="0"/>
              </a:rPr>
              <a:t>curva da procura de mercado</a:t>
            </a:r>
            <a:r>
              <a:rPr lang="pt-PT" altLang="en-US" sz="2000" b="1">
                <a:latin typeface="Tahoma" panose="020B0604030504040204" pitchFamily="34" charset="0"/>
              </a:rPr>
              <a:t> do bem </a:t>
            </a:r>
          </a:p>
          <a:p>
            <a:pPr lvl="1" eaLnBrk="1" hangingPunct="1">
              <a:lnSpc>
                <a:spcPct val="80000"/>
              </a:lnSpc>
              <a:spcAft>
                <a:spcPct val="35000"/>
              </a:spcAft>
            </a:pPr>
            <a:r>
              <a:rPr lang="pt-PT" altLang="en-US" sz="1800" b="1">
                <a:solidFill>
                  <a:schemeClr val="hlink"/>
                </a:solidFill>
                <a:latin typeface="Tahoma" panose="020B0604030504040204" pitchFamily="34" charset="0"/>
              </a:rPr>
              <a:t>soma de todas as procuras individuais, para cada nivel de preço</a:t>
            </a:r>
          </a:p>
          <a:p>
            <a:pPr eaLnBrk="1" hangingPunct="1">
              <a:lnSpc>
                <a:spcPct val="80000"/>
              </a:lnSpc>
              <a:spcAft>
                <a:spcPct val="25000"/>
              </a:spcAft>
            </a:pPr>
            <a:r>
              <a:rPr lang="pt-PT" altLang="en-US" sz="2000" b="1">
                <a:solidFill>
                  <a:srgbClr val="0000FF"/>
                </a:solidFill>
                <a:latin typeface="Tahoma" panose="020B0604030504040204" pitchFamily="34" charset="0"/>
              </a:rPr>
              <a:t>Inclinação negativa</a:t>
            </a:r>
            <a:r>
              <a:rPr lang="pt-PT" altLang="en-US" sz="2000" b="1">
                <a:latin typeface="Tahoma" panose="020B0604030504040204" pitchFamily="34" charset="0"/>
              </a:rPr>
              <a:t> da curva da procura: </a:t>
            </a:r>
          </a:p>
          <a:p>
            <a:pPr lvl="1" eaLnBrk="1" hangingPunct="1">
              <a:lnSpc>
                <a:spcPct val="80000"/>
              </a:lnSpc>
              <a:spcAft>
                <a:spcPct val="35000"/>
              </a:spcAft>
            </a:pPr>
            <a:r>
              <a:rPr lang="pt-PT" altLang="en-US" sz="1800" b="1">
                <a:latin typeface="Tahoma" panose="020B0604030504040204" pitchFamily="34" charset="0"/>
              </a:rPr>
              <a:t>traduz a Lei da Procura</a:t>
            </a:r>
          </a:p>
          <a:p>
            <a:pPr eaLnBrk="1" hangingPunct="1">
              <a:lnSpc>
                <a:spcPct val="80000"/>
              </a:lnSpc>
              <a:spcAft>
                <a:spcPct val="25000"/>
              </a:spcAft>
            </a:pPr>
            <a:r>
              <a:rPr lang="pt-PT" altLang="en-US" sz="2000" b="1">
                <a:latin typeface="Tahoma" panose="020B0604030504040204" pitchFamily="34" charset="0"/>
              </a:rPr>
              <a:t>Movimento ao longo da curva</a:t>
            </a:r>
          </a:p>
          <a:p>
            <a:pPr lvl="1" eaLnBrk="1" hangingPunct="1">
              <a:lnSpc>
                <a:spcPct val="80000"/>
              </a:lnSpc>
            </a:pPr>
            <a:r>
              <a:rPr lang="pt-PT" altLang="en-US" sz="1800" b="1">
                <a:latin typeface="Tahoma" panose="020B0604030504040204" pitchFamily="34" charset="0"/>
              </a:rPr>
              <a:t>variação na quantidade procurada devido à variação no preço</a:t>
            </a:r>
          </a:p>
          <a:p>
            <a:pPr eaLnBrk="1" hangingPunct="1">
              <a:lnSpc>
                <a:spcPct val="80000"/>
              </a:lnSpc>
            </a:pPr>
            <a:endParaRPr lang="pt-PT" altLang="en-US" sz="1800" b="1"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t-PT" altLang="en-US" sz="8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PT" altLang="en-US" sz="500" b="1"/>
              <a:t> </a:t>
            </a:r>
            <a:endParaRPr lang="en-US" altLang="en-US" sz="5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Marcador de Posição do Número do Diapositivo 5">
            <a:extLst>
              <a:ext uri="{FF2B5EF4-FFF2-40B4-BE49-F238E27FC236}">
                <a16:creationId xmlns:a16="http://schemas.microsoft.com/office/drawing/2014/main" id="{7ADDD8EE-8A9D-4A8D-AC2B-0CE7ABBBF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B4AAC86-D144-4202-B679-69A0082E9EA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6A5182F3-F2FD-4703-890E-16A375F9CE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655638"/>
          </a:xfrm>
        </p:spPr>
        <p:txBody>
          <a:bodyPr/>
          <a:lstStyle/>
          <a:p>
            <a:pPr algn="ctr" eaLnBrk="1" hangingPunct="1"/>
            <a:r>
              <a:rPr lang="pt-PT" altLang="en-US" sz="2400" b="1">
                <a:latin typeface="Tahoma" panose="020B0604030504040204" pitchFamily="34" charset="0"/>
              </a:rPr>
              <a:t>Figura 3-2</a:t>
            </a:r>
            <a:r>
              <a:rPr lang="pt-PT" altLang="en-US" sz="2400">
                <a:latin typeface="Tahoma" panose="020B0604030504040204" pitchFamily="34" charset="0"/>
              </a:rPr>
              <a:t>: </a:t>
            </a:r>
            <a:r>
              <a:rPr lang="pt-PT" altLang="en-US" sz="2400" b="1">
                <a:latin typeface="Tahoma" panose="020B0604030504040204" pitchFamily="34" charset="0"/>
              </a:rPr>
              <a:t>Curva da procura</a:t>
            </a:r>
            <a:endParaRPr lang="en-US" altLang="en-US" sz="2400" b="1">
              <a:latin typeface="Tahoma" panose="020B0604030504040204" pitchFamily="34" charset="0"/>
            </a:endParaRPr>
          </a:p>
        </p:txBody>
      </p:sp>
      <p:sp>
        <p:nvSpPr>
          <p:cNvPr id="10244" name="Text Box 3">
            <a:extLst>
              <a:ext uri="{FF2B5EF4-FFF2-40B4-BE49-F238E27FC236}">
                <a16:creationId xmlns:a16="http://schemas.microsoft.com/office/drawing/2014/main" id="{35D49CCE-F5F0-4FD0-8BA0-D5951A84E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0"/>
            <a:ext cx="1612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pic>
        <p:nvPicPr>
          <p:cNvPr id="10245" name="Picture 4" descr="sam72055_0302">
            <a:extLst>
              <a:ext uri="{FF2B5EF4-FFF2-40B4-BE49-F238E27FC236}">
                <a16:creationId xmlns:a16="http://schemas.microsoft.com/office/drawing/2014/main" id="{01644936-A739-4FE0-A506-170FB2973F05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874838"/>
            <a:ext cx="6480175" cy="4075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Marcador de Posição do Número do Diapositivo 5">
            <a:extLst>
              <a:ext uri="{FF2B5EF4-FFF2-40B4-BE49-F238E27FC236}">
                <a16:creationId xmlns:a16="http://schemas.microsoft.com/office/drawing/2014/main" id="{EC43FB75-62A8-44D2-B00A-D88A0DE41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901B78F-B83C-41D8-A14D-D61E0DD8C47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D386B462-029B-4495-AA8A-9E7B256813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>
                <a:latin typeface="Tahoma" panose="020B0604030504040204" pitchFamily="34" charset="0"/>
              </a:rPr>
              <a:t>Deslocações da curva da procura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7B9A567-07F9-4CC8-B54E-3B73BE0B64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2000" b="1" dirty="0">
                <a:latin typeface="Tahoma" panose="020B0604030504040204" pitchFamily="34" charset="0"/>
              </a:rPr>
              <a:t>Uma curva da procura é desenhada assumindo-se que</a:t>
            </a:r>
          </a:p>
          <a:p>
            <a:pPr lvl="1" eaLnBrk="1" hangingPunct="1">
              <a:spcAft>
                <a:spcPct val="25000"/>
              </a:spcAft>
              <a:defRPr/>
            </a:pPr>
            <a:r>
              <a:rPr lang="pt-PT" altLang="en-US" sz="1800" b="1" dirty="0">
                <a:solidFill>
                  <a:srgbClr val="0000FF"/>
                </a:solidFill>
                <a:latin typeface="Tahoma" panose="020B0604030504040204" pitchFamily="34" charset="0"/>
              </a:rPr>
              <a:t>à excepção do preço</a:t>
            </a:r>
            <a:r>
              <a:rPr lang="pt-PT" altLang="en-US" sz="1800" b="1" dirty="0">
                <a:latin typeface="Tahoma" panose="020B0604030504040204" pitchFamily="34" charset="0"/>
              </a:rPr>
              <a:t>, </a:t>
            </a:r>
            <a:r>
              <a:rPr lang="pt-PT" altLang="en-US" sz="1800" b="1" dirty="0">
                <a:solidFill>
                  <a:schemeClr val="accent2"/>
                </a:solidFill>
                <a:latin typeface="Tahoma" panose="020B0604030504040204" pitchFamily="34" charset="0"/>
              </a:rPr>
              <a:t>as outras variáveis explicativas da procura se mantêm constantes</a:t>
            </a:r>
          </a:p>
          <a:p>
            <a:pPr marL="471487" lvl="1" indent="0" eaLnBrk="1" hangingPunct="1">
              <a:spcAft>
                <a:spcPct val="25000"/>
              </a:spcAft>
              <a:buFont typeface="Wingdings" panose="05000000000000000000" pitchFamily="2" charset="2"/>
              <a:buNone/>
              <a:defRPr/>
            </a:pPr>
            <a:endParaRPr lang="pt-PT" altLang="en-US" sz="1800" b="1" dirty="0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2000" b="1" dirty="0">
                <a:latin typeface="Tahoma" panose="020B0604030504040204" pitchFamily="34" charset="0"/>
              </a:rPr>
              <a:t>O que sucede se uma destas variáveis  se alterar? </a:t>
            </a:r>
          </a:p>
          <a:p>
            <a:pPr lvl="1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A curva inicial </a:t>
            </a:r>
            <a:r>
              <a:rPr lang="pt-PT" altLang="en-US" sz="1800" b="1" i="1" dirty="0">
                <a:latin typeface="Tahoma" panose="020B0604030504040204" pitchFamily="34" charset="0"/>
              </a:rPr>
              <a:t>é substituída</a:t>
            </a:r>
            <a:r>
              <a:rPr lang="pt-PT" altLang="en-US" sz="1800" b="1" dirty="0">
                <a:latin typeface="Tahoma" panose="020B0604030504040204" pitchFamily="34" charset="0"/>
              </a:rPr>
              <a:t> por uma </a:t>
            </a:r>
            <a:r>
              <a:rPr lang="pt-PT" altLang="en-US" sz="1800" b="1" dirty="0">
                <a:solidFill>
                  <a:srgbClr val="009900"/>
                </a:solidFill>
                <a:latin typeface="Tahoma" panose="020B0604030504040204" pitchFamily="34" charset="0"/>
              </a:rPr>
              <a:t>nova curva</a:t>
            </a:r>
            <a:r>
              <a:rPr lang="pt-PT" altLang="en-US" sz="1800" b="1" dirty="0">
                <a:latin typeface="Tahoma" panose="020B0604030504040204" pitchFamily="34" charset="0"/>
              </a:rPr>
              <a:t> </a:t>
            </a:r>
          </a:p>
          <a:p>
            <a:pPr lvl="1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Verifica-se uma </a:t>
            </a:r>
            <a:r>
              <a:rPr lang="pt-PT" altLang="en-US" sz="1800" b="1" dirty="0">
                <a:solidFill>
                  <a:schemeClr val="accent2"/>
                </a:solidFill>
                <a:latin typeface="Tahoma" panose="020B0604030504040204" pitchFamily="34" charset="0"/>
              </a:rPr>
              <a:t>deslocação</a:t>
            </a:r>
            <a:r>
              <a:rPr lang="pt-PT" altLang="en-US" sz="1800" b="1" dirty="0">
                <a:latin typeface="Tahoma" panose="020B0604030504040204" pitchFamily="34" charset="0"/>
              </a:rPr>
              <a:t> da curva inicial</a:t>
            </a:r>
          </a:p>
          <a:p>
            <a:pPr lvl="3" eaLnBrk="1" hangingPunct="1">
              <a:defRPr/>
            </a:pPr>
            <a:r>
              <a:rPr lang="pt-PT" altLang="en-US" sz="1600" b="1" i="1" dirty="0">
                <a:latin typeface="Tahoma" panose="020B0604030504040204" pitchFamily="34" charset="0"/>
              </a:rPr>
              <a:t>Saber distinguir</a:t>
            </a:r>
            <a:r>
              <a:rPr lang="pt-PT" altLang="en-US" sz="1600" b="1" dirty="0">
                <a:latin typeface="Tahoma" panose="020B0604030504040204" pitchFamily="34" charset="0"/>
              </a:rPr>
              <a:t>: </a:t>
            </a:r>
            <a:r>
              <a:rPr lang="pt-PT" altLang="en-US" sz="1600" b="1" u="sng" dirty="0">
                <a:latin typeface="Tahoma" panose="020B0604030504040204" pitchFamily="34" charset="0"/>
              </a:rPr>
              <a:t>movimento</a:t>
            </a:r>
            <a:r>
              <a:rPr lang="pt-PT" altLang="en-US" sz="1600" b="1" dirty="0">
                <a:latin typeface="Tahoma" panose="020B0604030504040204" pitchFamily="34" charset="0"/>
              </a:rPr>
              <a:t> ao longo da curva e </a:t>
            </a:r>
            <a:r>
              <a:rPr lang="pt-PT" altLang="en-US" sz="1600" b="1" u="sng" dirty="0">
                <a:latin typeface="Tahoma" panose="020B0604030504040204" pitchFamily="34" charset="0"/>
              </a:rPr>
              <a:t>deslocação</a:t>
            </a:r>
            <a:r>
              <a:rPr lang="pt-PT" altLang="en-US" sz="1600" b="1" dirty="0">
                <a:latin typeface="Tahoma" panose="020B0604030504040204" pitchFamily="34" charset="0"/>
              </a:rPr>
              <a:t> da curva</a:t>
            </a:r>
          </a:p>
          <a:p>
            <a:pPr lvl="3" eaLnBrk="1" hangingPunct="1">
              <a:buFont typeface="Wingdings" panose="05000000000000000000" pitchFamily="2" charset="2"/>
              <a:buNone/>
              <a:defRPr/>
            </a:pPr>
            <a:endParaRPr lang="pt-PT" altLang="en-US" sz="1800" b="1" dirty="0">
              <a:latin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pt-PT" altLang="en-US" sz="2000" b="1" dirty="0">
                <a:solidFill>
                  <a:schemeClr val="accent2"/>
                </a:solidFill>
              </a:rPr>
              <a:t>Figura 3.4</a:t>
            </a:r>
            <a:r>
              <a:rPr lang="pt-PT" altLang="en-US" sz="2000" b="1" dirty="0"/>
              <a:t> </a:t>
            </a:r>
            <a:r>
              <a:rPr lang="pt-PT" altLang="en-US" sz="1800" b="1" dirty="0"/>
              <a:t>(p. 52):  </a:t>
            </a:r>
            <a:r>
              <a:rPr lang="pt-PT" altLang="en-US" sz="2000" b="1" dirty="0"/>
              <a:t>curva da procura de automóveis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endParaRPr lang="pt-PT" altLang="en-US" sz="2000" b="1" dirty="0"/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endParaRPr lang="en-US" alt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789</TotalTime>
  <Words>1992</Words>
  <Application>Microsoft Office PowerPoint</Application>
  <PresentationFormat>Apresentação no Ecrã (4:3)</PresentationFormat>
  <Paragraphs>325</Paragraphs>
  <Slides>37</Slides>
  <Notes>0</Notes>
  <HiddenSlides>0</HiddenSlides>
  <MMClips>0</MMClips>
  <ScaleCrop>false</ScaleCrop>
  <HeadingPairs>
    <vt:vector size="8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dos diapositivos</vt:lpstr>
      </vt:variant>
      <vt:variant>
        <vt:i4>37</vt:i4>
      </vt:variant>
    </vt:vector>
  </HeadingPairs>
  <TitlesOfParts>
    <vt:vector size="44" baseType="lpstr">
      <vt:lpstr>Verdana</vt:lpstr>
      <vt:lpstr>Arial</vt:lpstr>
      <vt:lpstr>Wingdings</vt:lpstr>
      <vt:lpstr>Tahoma</vt:lpstr>
      <vt:lpstr>Times New Roman</vt:lpstr>
      <vt:lpstr>Profile</vt:lpstr>
      <vt:lpstr>Microsoft Equation 3.0</vt:lpstr>
      <vt:lpstr>Introdução à Economia T2</vt:lpstr>
      <vt:lpstr>Quantidade procurada e lei da procura</vt:lpstr>
      <vt:lpstr>Representação da procura</vt:lpstr>
      <vt:lpstr>Aplicação dos conceitos anteriores</vt:lpstr>
      <vt:lpstr>Apresentação do PowerPoint</vt:lpstr>
      <vt:lpstr>Análise Quadro 3-1</vt:lpstr>
      <vt:lpstr>Análise da Curva da Procura</vt:lpstr>
      <vt:lpstr>Figura 3-2: Curva da procura</vt:lpstr>
      <vt:lpstr>Deslocações da curva da procura</vt:lpstr>
      <vt:lpstr>Figura 3-4: Aumento da procura por automóveis</vt:lpstr>
      <vt:lpstr>Análise da Figura 3-4</vt:lpstr>
      <vt:lpstr> Oferta e quantidade oferecida</vt:lpstr>
      <vt:lpstr>Cont.</vt:lpstr>
      <vt:lpstr>Apresentação do PowerPoint</vt:lpstr>
      <vt:lpstr>Análise Quadro 3-3</vt:lpstr>
      <vt:lpstr>Deslocações da curva da oferta</vt:lpstr>
      <vt:lpstr>Deslocação da curva de oferta de automóveis</vt:lpstr>
      <vt:lpstr>Análise Figura 3-6</vt:lpstr>
      <vt:lpstr>Equilíbrio entre oferta e procura</vt:lpstr>
      <vt:lpstr>Apresentação do PowerPoint</vt:lpstr>
      <vt:lpstr>Análise Quadro 3-5</vt:lpstr>
      <vt:lpstr>Escassez e excedente</vt:lpstr>
      <vt:lpstr>Figura 3-7: o equilíbrio de mercado ocorre na intersecção das curvas da procura e da oferta</vt:lpstr>
      <vt:lpstr>Análise Figura 3-7</vt:lpstr>
      <vt:lpstr>Equilíbrio de mercado</vt:lpstr>
      <vt:lpstr>Figura 3-8: Deslocações na oferta ou na procura alteram o preço e a quantidade de equilibrio</vt:lpstr>
      <vt:lpstr>Análise Figura 3-8</vt:lpstr>
      <vt:lpstr>Cont.</vt:lpstr>
      <vt:lpstr>Cont.</vt:lpstr>
      <vt:lpstr>Cont. </vt:lpstr>
      <vt:lpstr>Conceito de Elasticidade</vt:lpstr>
      <vt:lpstr>Elasticidade procura-preço</vt:lpstr>
      <vt:lpstr>Interpretação dos valores das elasticidades</vt:lpstr>
      <vt:lpstr>Cont.</vt:lpstr>
      <vt:lpstr>Elasticidade cruzada</vt:lpstr>
      <vt:lpstr>Elasticidade e tipos de bens</vt:lpstr>
      <vt:lpstr>Elasticidade oferta-preço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Economia T2</dc:title>
  <dc:creator>Manuela</dc:creator>
  <cp:lastModifiedBy>Gonçalo Caetano</cp:lastModifiedBy>
  <cp:revision>31</cp:revision>
  <dcterms:created xsi:type="dcterms:W3CDTF">2009-01-14T11:14:22Z</dcterms:created>
  <dcterms:modified xsi:type="dcterms:W3CDTF">2020-02-18T10:31:33Z</dcterms:modified>
</cp:coreProperties>
</file>